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10442" r:id="rId2"/>
    <p:sldId id="10500" r:id="rId3"/>
    <p:sldId id="10537" r:id="rId4"/>
    <p:sldId id="10480" r:id="rId5"/>
    <p:sldId id="10523" r:id="rId6"/>
    <p:sldId id="10524" r:id="rId7"/>
    <p:sldId id="10532" r:id="rId8"/>
    <p:sldId id="10518" r:id="rId9"/>
    <p:sldId id="10531" r:id="rId10"/>
    <p:sldId id="10516" r:id="rId11"/>
    <p:sldId id="10530" r:id="rId12"/>
    <p:sldId id="10496" r:id="rId13"/>
    <p:sldId id="10533" r:id="rId14"/>
    <p:sldId id="10520" r:id="rId15"/>
    <p:sldId id="10593" r:id="rId16"/>
    <p:sldId id="10594" r:id="rId17"/>
    <p:sldId id="10576" r:id="rId18"/>
    <p:sldId id="10539" r:id="rId19"/>
    <p:sldId id="10591" r:id="rId20"/>
    <p:sldId id="10578" r:id="rId21"/>
    <p:sldId id="10590" r:id="rId22"/>
    <p:sldId id="10599" r:id="rId23"/>
    <p:sldId id="10580" r:id="rId24"/>
    <p:sldId id="10589" r:id="rId25"/>
    <p:sldId id="10582" r:id="rId26"/>
    <p:sldId id="10588" r:id="rId27"/>
    <p:sldId id="10584" r:id="rId28"/>
    <p:sldId id="10586" r:id="rId29"/>
    <p:sldId id="10597" r:id="rId30"/>
    <p:sldId id="10592" r:id="rId31"/>
    <p:sldId id="10598" r:id="rId32"/>
    <p:sldId id="10596" r:id="rId33"/>
    <p:sldId id="1046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434022C-4907-4443-AF2F-0505E3042218}">
          <p14:sldIdLst>
            <p14:sldId id="10442"/>
            <p14:sldId id="10500"/>
            <p14:sldId id="10537"/>
            <p14:sldId id="10480"/>
            <p14:sldId id="10523"/>
            <p14:sldId id="10524"/>
            <p14:sldId id="10532"/>
            <p14:sldId id="10518"/>
            <p14:sldId id="10531"/>
            <p14:sldId id="10516"/>
            <p14:sldId id="10530"/>
            <p14:sldId id="10496"/>
            <p14:sldId id="10533"/>
            <p14:sldId id="10520"/>
            <p14:sldId id="10593"/>
            <p14:sldId id="10594"/>
            <p14:sldId id="10576"/>
            <p14:sldId id="10539"/>
            <p14:sldId id="10591"/>
            <p14:sldId id="10578"/>
            <p14:sldId id="10590"/>
            <p14:sldId id="10599"/>
            <p14:sldId id="10580"/>
            <p14:sldId id="10589"/>
            <p14:sldId id="10582"/>
            <p14:sldId id="10588"/>
            <p14:sldId id="10584"/>
            <p14:sldId id="10586"/>
            <p14:sldId id="10597"/>
            <p14:sldId id="10592"/>
            <p14:sldId id="10598"/>
            <p14:sldId id="10596"/>
            <p14:sldId id="104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4F4"/>
    <a:srgbClr val="F3B284"/>
    <a:srgbClr val="FFE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 autoAdjust="0"/>
    <p:restoredTop sz="74587" autoAdjust="0"/>
  </p:normalViewPr>
  <p:slideViewPr>
    <p:cSldViewPr snapToGrid="0">
      <p:cViewPr varScale="1">
        <p:scale>
          <a:sx n="92" d="100"/>
          <a:sy n="92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387E3-87DE-48EB-BF00-CB8A0F7D1BB3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727C3-4F96-4EE1-9A81-64A6AF4C3E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50A41-E3FB-4B42-B371-2DC31B45BC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15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5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62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9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2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75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96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50A41-E3FB-4B42-B371-2DC31B45BC4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12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727C3-4F96-4EE1-9A81-64A6AF4C3E9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43AC7-357A-47E5-B94E-767685D15180}" type="datetime1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2021/5/12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4F30-0C2C-634C-BB60-E358FC99D62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22C-B8E8-4C73-8BCA-75BC28217B07}" type="datetime1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2021/5/12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4F30-0C2C-634C-BB60-E358FC99D62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幻灯片编号占位符 8"/>
          <p:cNvSpPr txBox="1"/>
          <p:nvPr userDrawn="1"/>
        </p:nvSpPr>
        <p:spPr>
          <a:xfrm>
            <a:off x="9686847" y="6492875"/>
            <a:ext cx="2267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第</a:t>
            </a:r>
            <a:fld id="{92544F30-0C2C-634C-BB60-E358FC99D62E}" type="slidenum">
              <a:rPr kumimoji="1" lang="zh-CN" altLang="en-US" dirty="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页</a:t>
            </a:r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6" cy="6857999"/>
          </a:xfrm>
          <a:prstGeom prst="rect">
            <a:avLst/>
          </a:prstGeom>
        </p:spPr>
      </p:pic>
      <p:sp>
        <p:nvSpPr>
          <p:cNvPr id="5" name="幻灯片编号占位符 8"/>
          <p:cNvSpPr txBox="1"/>
          <p:nvPr userDrawn="1"/>
        </p:nvSpPr>
        <p:spPr>
          <a:xfrm>
            <a:off x="9686847" y="6508234"/>
            <a:ext cx="2267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第</a:t>
            </a:r>
            <a:fld id="{92544F30-0C2C-634C-BB60-E358FC99D62E}" type="slidenum">
              <a:rPr kumimoji="1" lang="zh-CN" altLang="en-US" dirty="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页</a:t>
            </a:r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占位符 8"/>
          <p:cNvSpPr txBox="1"/>
          <p:nvPr userDrawn="1"/>
        </p:nvSpPr>
        <p:spPr>
          <a:xfrm>
            <a:off x="9686847" y="6508234"/>
            <a:ext cx="2267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第</a:t>
            </a:r>
            <a:fld id="{92544F30-0C2C-634C-BB60-E358FC99D62E}" type="slidenum">
              <a:rPr kumimoji="1" lang="zh-CN" altLang="en-US" dirty="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r>
              <a:rPr kumimoji="1" lang="en-US" altLang="en-US" dirty="0">
                <a:solidFill>
                  <a:prstClr val="black">
                    <a:tint val="75000"/>
                  </a:prstClr>
                </a:solidFill>
              </a:rPr>
              <a:t>页</a:t>
            </a:r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711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77925" tIns="38963" rIns="77925" bIns="38963" numCol="1" anchor="ctr" anchorCtr="0" compatLnSpc="1"/>
          <a:lstStyle>
            <a:lvl1pPr algn="l">
              <a:def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89255" lvl="0" indent="-389255" algn="l">
              <a:lnSpc>
                <a:spcPct val="125000"/>
              </a:lnSpc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" y="2"/>
            <a:ext cx="12184307" cy="68623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4784" y="333375"/>
            <a:ext cx="10972800" cy="647700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125538"/>
            <a:ext cx="10972800" cy="5111751"/>
          </a:xfrm>
          <a:prstGeom prst="rect">
            <a:avLst/>
          </a:prstGeom>
        </p:spPr>
        <p:txBody>
          <a:bodyPr lIns="77925" tIns="38963" rIns="77925" bIns="38963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62EF3-1AB7-45FD-BF39-6C29EF9F4709}" type="datetime1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2021/5/12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44F30-0C2C-634C-BB60-E358FC99D62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&#25805;&#20316;&#25163;&#20876;&#19982;&#27169;&#26495;/&#36801;&#31227;&#25805;&#20316;&#27493;&#39588;/Git&#36801;&#31227;_XX&#20179;&#24211;_&#36801;&#31227;&#25805;&#20316;&#27493;&#39588;&#65288;A&#24182;&#34892;&#26041;&#26696;&#65289;.xlsx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cview.sh/" TargetMode="External"/><Relationship Id="rId2" Type="http://schemas.openxmlformats.org/officeDocument/2006/relationships/hyperlink" Target="&#35270;&#39057;/CC&#36801;&#31227;&#35270;&#39057;.mp4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53215" y="1307721"/>
            <a:ext cx="11141021" cy="2387600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代码仓库迁移培训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7690786" y="2286731"/>
            <a:ext cx="2095915" cy="315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318027" y="3104882"/>
            <a:ext cx="1438868" cy="2339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596671" y="3790912"/>
            <a:ext cx="1721356" cy="1657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765362" y="4363076"/>
            <a:ext cx="1866094" cy="1075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09644" y="4704095"/>
            <a:ext cx="1993846" cy="774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3466" y="200911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复制迁移阶段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迁移步骤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571820" y="5458691"/>
            <a:ext cx="1124315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5431" y="541449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571820" y="1002890"/>
            <a:ext cx="0" cy="44656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59455" y="5066253"/>
            <a:ext cx="1944035" cy="26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1.1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设置源仓库只读</a:t>
            </a:r>
          </a:p>
        </p:txBody>
      </p:sp>
      <p:sp>
        <p:nvSpPr>
          <p:cNvPr id="12" name="矩形 11"/>
          <p:cNvSpPr/>
          <p:nvPr/>
        </p:nvSpPr>
        <p:spPr>
          <a:xfrm>
            <a:off x="859456" y="4758811"/>
            <a:ext cx="1954082" cy="26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仓库迁移</a:t>
            </a:r>
          </a:p>
        </p:txBody>
      </p:sp>
      <p:sp>
        <p:nvSpPr>
          <p:cNvPr id="13" name="矩形 12"/>
          <p:cNvSpPr/>
          <p:nvPr/>
        </p:nvSpPr>
        <p:spPr>
          <a:xfrm>
            <a:off x="2835273" y="4454044"/>
            <a:ext cx="1802697" cy="26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仓库权限导入</a:t>
            </a:r>
          </a:p>
        </p:txBody>
      </p:sp>
      <p:sp>
        <p:nvSpPr>
          <p:cNvPr id="14" name="矩形 13"/>
          <p:cNvSpPr/>
          <p:nvPr/>
        </p:nvSpPr>
        <p:spPr>
          <a:xfrm>
            <a:off x="4632874" y="3852525"/>
            <a:ext cx="1658501" cy="26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文件比对</a:t>
            </a:r>
          </a:p>
        </p:txBody>
      </p:sp>
      <p:sp>
        <p:nvSpPr>
          <p:cNvPr id="15" name="矩形 14"/>
          <p:cNvSpPr/>
          <p:nvPr/>
        </p:nvSpPr>
        <p:spPr>
          <a:xfrm>
            <a:off x="7784686" y="3335886"/>
            <a:ext cx="1944637" cy="246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5.1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仓库和代码拉取验证</a:t>
            </a:r>
          </a:p>
        </p:txBody>
      </p:sp>
      <p:sp>
        <p:nvSpPr>
          <p:cNvPr id="16" name="矩形 15"/>
          <p:cNvSpPr/>
          <p:nvPr/>
        </p:nvSpPr>
        <p:spPr>
          <a:xfrm>
            <a:off x="7784685" y="3008532"/>
            <a:ext cx="1944643" cy="227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5.2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权限验证</a:t>
            </a:r>
          </a:p>
        </p:txBody>
      </p:sp>
      <p:sp>
        <p:nvSpPr>
          <p:cNvPr id="19" name="矩形 18"/>
          <p:cNvSpPr/>
          <p:nvPr/>
        </p:nvSpPr>
        <p:spPr>
          <a:xfrm>
            <a:off x="7784683" y="2663972"/>
            <a:ext cx="1944639" cy="2444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5.3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流水线验证</a:t>
            </a:r>
          </a:p>
        </p:txBody>
      </p:sp>
      <p:sp>
        <p:nvSpPr>
          <p:cNvPr id="20" name="矩形 19"/>
          <p:cNvSpPr/>
          <p:nvPr/>
        </p:nvSpPr>
        <p:spPr>
          <a:xfrm>
            <a:off x="7784685" y="2336618"/>
            <a:ext cx="1962109" cy="2462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5.4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功能验证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67335" y="5497323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T+30</a:t>
            </a:r>
            <a:r>
              <a:rPr kumimoji="1"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323186" y="5518351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T+40</a:t>
            </a:r>
            <a:r>
              <a:rPr kumimoji="1"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cxnSp>
        <p:nvCxnSpPr>
          <p:cNvPr id="25" name="直线连接符 24"/>
          <p:cNvCxnSpPr>
            <a:stCxn id="13" idx="1"/>
          </p:cNvCxnSpPr>
          <p:nvPr/>
        </p:nvCxnSpPr>
        <p:spPr>
          <a:xfrm>
            <a:off x="2835273" y="4585731"/>
            <a:ext cx="0" cy="86288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14" idx="1"/>
          </p:cNvCxnSpPr>
          <p:nvPr/>
        </p:nvCxnSpPr>
        <p:spPr>
          <a:xfrm>
            <a:off x="4632874" y="3984212"/>
            <a:ext cx="12709" cy="147447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483075" y="553457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T+1</a:t>
            </a:r>
            <a:r>
              <a:rPr kumimoji="1"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cxnSp>
        <p:nvCxnSpPr>
          <p:cNvPr id="30" name="直线连接符 29"/>
          <p:cNvCxnSpPr>
            <a:stCxn id="20" idx="1"/>
          </p:cNvCxnSpPr>
          <p:nvPr/>
        </p:nvCxnSpPr>
        <p:spPr>
          <a:xfrm flipH="1">
            <a:off x="7783547" y="2459729"/>
            <a:ext cx="1138" cy="300879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479925" y="558115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T+2</a:t>
            </a:r>
            <a:r>
              <a:rPr kumimoji="1"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cxnSp>
        <p:nvCxnSpPr>
          <p:cNvPr id="40" name="直线连接符 39"/>
          <p:cNvCxnSpPr>
            <a:stCxn id="51" idx="1"/>
          </p:cNvCxnSpPr>
          <p:nvPr/>
        </p:nvCxnSpPr>
        <p:spPr>
          <a:xfrm>
            <a:off x="6363151" y="3307623"/>
            <a:ext cx="19090" cy="214098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363151" y="3177147"/>
            <a:ext cx="1373736" cy="260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设置源仓库可读写</a:t>
            </a:r>
          </a:p>
        </p:txBody>
      </p:sp>
      <p:sp>
        <p:nvSpPr>
          <p:cNvPr id="52" name="矩形 51"/>
          <p:cNvSpPr/>
          <p:nvPr/>
        </p:nvSpPr>
        <p:spPr>
          <a:xfrm>
            <a:off x="1094004" y="3923033"/>
            <a:ext cx="1669940" cy="646331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负责人：赵富军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源仓库设置成只读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按照源流水线</a:t>
            </a:r>
            <a:r>
              <a:rPr lang="zh-CN" altLang="en-US" sz="9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生成一个制品</a:t>
            </a: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，方便后续比对！</a:t>
            </a:r>
          </a:p>
        </p:txBody>
      </p:sp>
      <p:cxnSp>
        <p:nvCxnSpPr>
          <p:cNvPr id="54" name="肘形连接符 53"/>
          <p:cNvCxnSpPr>
            <a:stCxn id="52" idx="1"/>
            <a:endCxn id="11" idx="1"/>
          </p:cNvCxnSpPr>
          <p:nvPr/>
        </p:nvCxnSpPr>
        <p:spPr>
          <a:xfrm rot="10800000" flipV="1">
            <a:off x="859456" y="4246198"/>
            <a:ext cx="234549" cy="951741"/>
          </a:xfrm>
          <a:prstGeom prst="bentConnector3">
            <a:avLst>
              <a:gd name="adj1" fmla="val 151145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125797" y="2546867"/>
            <a:ext cx="1687741" cy="784830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仓库负责人</a:t>
            </a:r>
            <a:endParaRPr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代码增量迁移方式迁移到新代码仓库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CC</a:t>
            </a: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为静态视图获取之后的增量代码拉取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8" name="肘形连接符 57"/>
          <p:cNvCxnSpPr>
            <a:stCxn id="56" idx="1"/>
            <a:endCxn id="12" idx="1"/>
          </p:cNvCxnSpPr>
          <p:nvPr/>
        </p:nvCxnSpPr>
        <p:spPr>
          <a:xfrm rot="10800000" flipV="1">
            <a:off x="859457" y="2939282"/>
            <a:ext cx="266341" cy="1951216"/>
          </a:xfrm>
          <a:prstGeom prst="bentConnector3">
            <a:avLst>
              <a:gd name="adj1" fmla="val 185830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485487" y="1312969"/>
            <a:ext cx="1885119" cy="507831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负责人：张辉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导入仓库的用户权限、角色；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配置库和物理子系统信息导入；</a:t>
            </a:r>
          </a:p>
        </p:txBody>
      </p:sp>
      <p:cxnSp>
        <p:nvCxnSpPr>
          <p:cNvPr id="67" name="肘形连接符 66"/>
          <p:cNvCxnSpPr>
            <a:stCxn id="66" idx="2"/>
            <a:endCxn id="13" idx="0"/>
          </p:cNvCxnSpPr>
          <p:nvPr/>
        </p:nvCxnSpPr>
        <p:spPr>
          <a:xfrm rot="16200000" flipH="1">
            <a:off x="2265712" y="2983134"/>
            <a:ext cx="2633244" cy="30857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219043" y="2027502"/>
            <a:ext cx="1701989" cy="1338828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负责人：赵富军</a:t>
            </a:r>
            <a:endParaRPr lang="en-US" altLang="zh-CN" sz="9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find . -type f \( -exec sha1sum {} \; \)  | sha1sum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Beyond Compare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工具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后期码云会提供比对工具提高比对效率</a:t>
            </a:r>
          </a:p>
        </p:txBody>
      </p:sp>
      <p:cxnSp>
        <p:nvCxnSpPr>
          <p:cNvPr id="74" name="肘形连接符 73"/>
          <p:cNvCxnSpPr>
            <a:stCxn id="72" idx="2"/>
            <a:endCxn id="14" idx="0"/>
          </p:cNvCxnSpPr>
          <p:nvPr/>
        </p:nvCxnSpPr>
        <p:spPr>
          <a:xfrm rot="16200000" flipH="1">
            <a:off x="5022984" y="3413383"/>
            <a:ext cx="486195" cy="39208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9784306" y="4471537"/>
            <a:ext cx="2203259" cy="646331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仓库负责人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检查仓库是否符合要求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项目组拉取代码、执行编译过程验证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验证不通过，需要重新迁移</a:t>
            </a:r>
          </a:p>
        </p:txBody>
      </p:sp>
      <p:cxnSp>
        <p:nvCxnSpPr>
          <p:cNvPr id="80" name="肘形连接符 79"/>
          <p:cNvCxnSpPr>
            <a:stCxn id="15" idx="2"/>
            <a:endCxn id="77" idx="1"/>
          </p:cNvCxnSpPr>
          <p:nvPr/>
        </p:nvCxnSpPr>
        <p:spPr>
          <a:xfrm rot="16200000" flipH="1">
            <a:off x="8664357" y="3674753"/>
            <a:ext cx="1212597" cy="1027301"/>
          </a:xfrm>
          <a:prstGeom prst="bentConnector2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9808780" y="3616318"/>
            <a:ext cx="2203258" cy="646331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管理员确认查看人员角色权限；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开发人员登录系统简单操作，查看权限是否合理；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6" name="肘形连接符 85"/>
          <p:cNvCxnSpPr>
            <a:stCxn id="16" idx="3"/>
            <a:endCxn id="84" idx="0"/>
          </p:cNvCxnSpPr>
          <p:nvPr/>
        </p:nvCxnSpPr>
        <p:spPr>
          <a:xfrm>
            <a:off x="9729328" y="3122156"/>
            <a:ext cx="1181081" cy="494162"/>
          </a:xfrm>
          <a:prstGeom prst="bentConnector2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10070774" y="2183991"/>
            <a:ext cx="2095915" cy="784830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流水线负责人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修改流水线配置（连接到</a:t>
            </a:r>
            <a:r>
              <a:rPr lang="en-GB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Gitee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服务）、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流水线运行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制品比对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3" name="肘形连接符 92"/>
          <p:cNvCxnSpPr>
            <a:stCxn id="92" idx="1"/>
            <a:endCxn id="19" idx="3"/>
          </p:cNvCxnSpPr>
          <p:nvPr/>
        </p:nvCxnSpPr>
        <p:spPr>
          <a:xfrm rot="10800000" flipV="1">
            <a:off x="9729322" y="2576406"/>
            <a:ext cx="341452" cy="20978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9098609" y="978649"/>
            <a:ext cx="2364195" cy="784830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部署流水线的制品到测试环境进行功能验证；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人工测试验证；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自动化测试脚本验证；</a:t>
            </a:r>
          </a:p>
        </p:txBody>
      </p:sp>
      <p:cxnSp>
        <p:nvCxnSpPr>
          <p:cNvPr id="101" name="肘形连接符 100"/>
          <p:cNvCxnSpPr>
            <a:stCxn id="100" idx="1"/>
            <a:endCxn id="20" idx="0"/>
          </p:cNvCxnSpPr>
          <p:nvPr/>
        </p:nvCxnSpPr>
        <p:spPr>
          <a:xfrm rot="10800000" flipV="1">
            <a:off x="8765741" y="1371064"/>
            <a:ext cx="332869" cy="965554"/>
          </a:xfrm>
          <a:prstGeom prst="bentConnector2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11296432" y="56552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199374" y="9608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107715" y="555065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T+2</a:t>
            </a:r>
            <a:r>
              <a:rPr kumimoji="1"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  <p:sp>
        <p:nvSpPr>
          <p:cNvPr id="106" name="矩形 105"/>
          <p:cNvSpPr/>
          <p:nvPr/>
        </p:nvSpPr>
        <p:spPr>
          <a:xfrm>
            <a:off x="5921033" y="1381171"/>
            <a:ext cx="1559698" cy="507831"/>
          </a:xfrm>
          <a:prstGeom prst="rect">
            <a:avLst/>
          </a:prstGeom>
          <a:noFill/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负责人：</a:t>
            </a:r>
            <a:r>
              <a: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仓库负责人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确保开发人员可在源仓库上继续开发</a:t>
            </a:r>
          </a:p>
        </p:txBody>
      </p:sp>
      <p:cxnSp>
        <p:nvCxnSpPr>
          <p:cNvPr id="107" name="肘形连接符 106"/>
          <p:cNvCxnSpPr>
            <a:stCxn id="106" idx="2"/>
            <a:endCxn id="51" idx="0"/>
          </p:cNvCxnSpPr>
          <p:nvPr/>
        </p:nvCxnSpPr>
        <p:spPr>
          <a:xfrm rot="16200000" flipH="1">
            <a:off x="6231378" y="2358505"/>
            <a:ext cx="1288145" cy="3491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5475455" y="6024539"/>
            <a:ext cx="1996917" cy="587495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如果项目组自行迁移</a:t>
            </a:r>
            <a:endParaRPr kumimoji="1"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以上工作项目组自行安排</a:t>
            </a:r>
            <a:endParaRPr kumimoji="1"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8" y="1535821"/>
            <a:ext cx="10376562" cy="418352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698574" y="3627585"/>
            <a:ext cx="4752048" cy="1783645"/>
            <a:chOff x="3732773" y="3620741"/>
            <a:chExt cx="4752048" cy="1783645"/>
          </a:xfrm>
        </p:grpSpPr>
        <p:sp>
          <p:nvSpPr>
            <p:cNvPr id="12" name="圆角矩形 11"/>
            <p:cNvSpPr/>
            <p:nvPr/>
          </p:nvSpPr>
          <p:spPr>
            <a:xfrm>
              <a:off x="3732773" y="3620741"/>
              <a:ext cx="3957533" cy="1783645"/>
            </a:xfrm>
            <a:prstGeom prst="roundRect">
              <a:avLst>
                <a:gd name="adj" fmla="val 5368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24505" y="3620741"/>
              <a:ext cx="760316" cy="663057"/>
            </a:xfrm>
            <a:prstGeom prst="roundRect">
              <a:avLst>
                <a:gd name="adj" fmla="val 5368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43466" y="20091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迁移验证阶段详解</a:t>
            </a:r>
          </a:p>
        </p:txBody>
      </p:sp>
      <p:sp>
        <p:nvSpPr>
          <p:cNvPr id="17" name="右箭头 16"/>
          <p:cNvSpPr/>
          <p:nvPr/>
        </p:nvSpPr>
        <p:spPr>
          <a:xfrm>
            <a:off x="2156178" y="1055904"/>
            <a:ext cx="9237640" cy="6768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24878" y="1195264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19" name="椭圆 18"/>
          <p:cNvSpPr/>
          <p:nvPr/>
        </p:nvSpPr>
        <p:spPr>
          <a:xfrm>
            <a:off x="7250040" y="1165070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</a:p>
        </p:txBody>
      </p:sp>
      <p:sp>
        <p:nvSpPr>
          <p:cNvPr id="20" name="矩形 19"/>
          <p:cNvSpPr/>
          <p:nvPr/>
        </p:nvSpPr>
        <p:spPr>
          <a:xfrm>
            <a:off x="2381956" y="1187648"/>
            <a:ext cx="1316618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</p:txBody>
      </p:sp>
      <p:sp>
        <p:nvSpPr>
          <p:cNvPr id="21" name="矩形 20"/>
          <p:cNvSpPr/>
          <p:nvPr/>
        </p:nvSpPr>
        <p:spPr>
          <a:xfrm>
            <a:off x="4354284" y="1183806"/>
            <a:ext cx="2832604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验证阶段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4198" y="12172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阶段划分：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65916" y="1687601"/>
            <a:ext cx="1008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81954" y="16122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3466" y="200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验证关键点</a:t>
            </a:r>
          </a:p>
        </p:txBody>
      </p:sp>
      <p:sp>
        <p:nvSpPr>
          <p:cNvPr id="5" name="右箭头 4"/>
          <p:cNvSpPr/>
          <p:nvPr/>
        </p:nvSpPr>
        <p:spPr>
          <a:xfrm>
            <a:off x="380242" y="2998397"/>
            <a:ext cx="11661422" cy="9063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6" name="圆角矩形 5"/>
          <p:cNvSpPr/>
          <p:nvPr/>
        </p:nvSpPr>
        <p:spPr>
          <a:xfrm>
            <a:off x="1941156" y="3148984"/>
            <a:ext cx="1442594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账户与权限验证</a:t>
            </a:r>
            <a:endParaRPr kumimoji="1"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123799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代码验证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27726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网络验证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437229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流水线验证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750659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制品验证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0377520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发版验证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77111" y="5280796"/>
            <a:ext cx="1202845" cy="676991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验证目标：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检测是否可以访问码云平台</a:t>
            </a: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95194" y="4160020"/>
            <a:ext cx="2397954" cy="1797767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提交记录验证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检查是否迁移了所有提交记录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代码比对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检查迁移前后代码是否一致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编译环境验证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en-GB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ide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工具打开克隆下来的代码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查看是否正常运行、编译、启动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线连接符 16"/>
          <p:cNvCxnSpPr>
            <a:stCxn id="14" idx="0"/>
            <a:endCxn id="8" idx="2"/>
          </p:cNvCxnSpPr>
          <p:nvPr/>
        </p:nvCxnSpPr>
        <p:spPr>
          <a:xfrm flipV="1">
            <a:off x="1178534" y="3709016"/>
            <a:ext cx="0" cy="1571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26" idx="2"/>
            <a:endCxn id="10" idx="0"/>
          </p:cNvCxnSpPr>
          <p:nvPr/>
        </p:nvCxnSpPr>
        <p:spPr>
          <a:xfrm>
            <a:off x="6980178" y="2751429"/>
            <a:ext cx="7859" cy="39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775702" y="843184"/>
            <a:ext cx="2408951" cy="1908245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旧有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icdp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新增码云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icdp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流水线，对比流水线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能力</a:t>
            </a: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旧有自建流水线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对比验证流水线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能力</a:t>
            </a: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无流水线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使用原打包流程打包验证制品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B: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icdp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流水线进行自动构建部署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779956" y="834897"/>
            <a:ext cx="1752811" cy="2118338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账户人员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账户完整性以及权限检查</a:t>
            </a: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账户操作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账户同步是否完整，是否可以拉取代码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提交更改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是否可正常提交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取代码验证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代码是否可正常拉取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线连接符 36"/>
          <p:cNvCxnSpPr>
            <a:stCxn id="35" idx="2"/>
            <a:endCxn id="6" idx="0"/>
          </p:cNvCxnSpPr>
          <p:nvPr/>
        </p:nvCxnSpPr>
        <p:spPr>
          <a:xfrm>
            <a:off x="2656362" y="2953235"/>
            <a:ext cx="6091" cy="19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7136578" y="4744638"/>
            <a:ext cx="2329777" cy="1707621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制品文件对比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比较制品解压缩对比文件是否相同，后期由验证组提供脚本自动对比</a:t>
            </a: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制品部署验证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部署码云代码仓打包出的制品，验证是否成功部署，功能是否完备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6" name="直线连接符 55"/>
          <p:cNvCxnSpPr>
            <a:stCxn id="12" idx="2"/>
            <a:endCxn id="55" idx="0"/>
          </p:cNvCxnSpPr>
          <p:nvPr/>
        </p:nvCxnSpPr>
        <p:spPr>
          <a:xfrm>
            <a:off x="8301467" y="3709016"/>
            <a:ext cx="0" cy="103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10104145" y="4754283"/>
            <a:ext cx="1648365" cy="906368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验证目标：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使用码云代码仓代码进行投产发版，验证是否成功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0" name="直线连接符 59"/>
          <p:cNvCxnSpPr>
            <a:stCxn id="59" idx="0"/>
            <a:endCxn id="13" idx="2"/>
          </p:cNvCxnSpPr>
          <p:nvPr/>
        </p:nvCxnSpPr>
        <p:spPr>
          <a:xfrm flipV="1">
            <a:off x="10928328" y="3709016"/>
            <a:ext cx="0" cy="104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595564" y="3148984"/>
            <a:ext cx="1316421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分支关系验证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9064089" y="3148984"/>
            <a:ext cx="1101616" cy="560032"/>
          </a:xfrm>
          <a:prstGeom prst="roundRect">
            <a:avLst>
              <a:gd name="adj" fmla="val 66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3667185" y="840381"/>
            <a:ext cx="1244053" cy="648807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确定是否所有迁移流都有对应分支</a:t>
            </a:r>
          </a:p>
        </p:txBody>
      </p:sp>
      <p:cxnSp>
        <p:nvCxnSpPr>
          <p:cNvPr id="53" name="直线连接符 52"/>
          <p:cNvCxnSpPr>
            <a:stCxn id="51" idx="2"/>
            <a:endCxn id="23" idx="0"/>
          </p:cNvCxnSpPr>
          <p:nvPr/>
        </p:nvCxnSpPr>
        <p:spPr>
          <a:xfrm flipH="1">
            <a:off x="4253775" y="1489188"/>
            <a:ext cx="35437" cy="165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stCxn id="7" idx="2"/>
            <a:endCxn id="15" idx="0"/>
          </p:cNvCxnSpPr>
          <p:nvPr/>
        </p:nvCxnSpPr>
        <p:spPr>
          <a:xfrm>
            <a:off x="5674607" y="3709016"/>
            <a:ext cx="19564" cy="451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8790714" y="852430"/>
            <a:ext cx="1648365" cy="1392829"/>
          </a:xfrm>
          <a:prstGeom prst="roundRect">
            <a:avLst>
              <a:gd name="adj" fmla="val 5303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自动户测试：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如果有单元测试，自动测试脚本，运行测试比对结果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手工测试：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手工测试手段完成功能测试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9" name="直线连接符 78"/>
          <p:cNvCxnSpPr>
            <a:stCxn id="40" idx="0"/>
            <a:endCxn id="73" idx="2"/>
          </p:cNvCxnSpPr>
          <p:nvPr/>
        </p:nvCxnSpPr>
        <p:spPr>
          <a:xfrm flipV="1">
            <a:off x="9614897" y="2245259"/>
            <a:ext cx="0" cy="90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4911238" y="6213042"/>
            <a:ext cx="2062084" cy="587495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验证工作由项目组自行安排</a:t>
            </a:r>
            <a:endParaRPr kumimoji="1"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8" y="1535821"/>
            <a:ext cx="10376562" cy="41835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切换迁移详解</a:t>
            </a:r>
          </a:p>
        </p:txBody>
      </p:sp>
      <p:sp>
        <p:nvSpPr>
          <p:cNvPr id="17" name="右箭头 16"/>
          <p:cNvSpPr/>
          <p:nvPr/>
        </p:nvSpPr>
        <p:spPr>
          <a:xfrm>
            <a:off x="2156178" y="1055904"/>
            <a:ext cx="9237640" cy="6768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24878" y="1195264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19" name="椭圆 18"/>
          <p:cNvSpPr/>
          <p:nvPr/>
        </p:nvSpPr>
        <p:spPr>
          <a:xfrm>
            <a:off x="7250040" y="1165070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</a:p>
        </p:txBody>
      </p:sp>
      <p:sp>
        <p:nvSpPr>
          <p:cNvPr id="20" name="矩形 19"/>
          <p:cNvSpPr/>
          <p:nvPr/>
        </p:nvSpPr>
        <p:spPr>
          <a:xfrm>
            <a:off x="2381956" y="1187648"/>
            <a:ext cx="1316618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</p:txBody>
      </p:sp>
      <p:sp>
        <p:nvSpPr>
          <p:cNvPr id="21" name="矩形 20"/>
          <p:cNvSpPr/>
          <p:nvPr/>
        </p:nvSpPr>
        <p:spPr>
          <a:xfrm>
            <a:off x="4354284" y="1183806"/>
            <a:ext cx="2832604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验证阶段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4198" y="12172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阶段划分：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65916" y="1687601"/>
            <a:ext cx="1008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81954" y="16122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171551" y="1077959"/>
            <a:ext cx="671048" cy="4183529"/>
          </a:xfrm>
          <a:prstGeom prst="roundRect">
            <a:avLst>
              <a:gd name="adj" fmla="val 5368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3466" y="200911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切换迁移详解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流程说明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718185" y="3051175"/>
            <a:ext cx="11160000" cy="570230"/>
            <a:chOff x="1329" y="1388"/>
            <a:chExt cx="17575" cy="898"/>
          </a:xfrm>
        </p:grpSpPr>
        <p:cxnSp>
          <p:nvCxnSpPr>
            <p:cNvPr id="23" name="直线连接符 16"/>
            <p:cNvCxnSpPr/>
            <p:nvPr/>
          </p:nvCxnSpPr>
          <p:spPr>
            <a:xfrm>
              <a:off x="1329" y="2285"/>
              <a:ext cx="17575" cy="1"/>
            </a:xfrm>
            <a:prstGeom prst="line">
              <a:avLst/>
            </a:prstGeom>
            <a:noFill/>
            <a:ln w="22225" cap="flat" cmpd="sng" algn="ctr">
              <a:solidFill>
                <a:schemeClr val="accent1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grpSp>
          <p:nvGrpSpPr>
            <p:cNvPr id="13" name="组合 12"/>
            <p:cNvGrpSpPr/>
            <p:nvPr/>
          </p:nvGrpSpPr>
          <p:grpSpPr>
            <a:xfrm>
              <a:off x="2412" y="1398"/>
              <a:ext cx="1051" cy="884"/>
              <a:chOff x="2412" y="1398"/>
              <a:chExt cx="1051" cy="88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412" y="1398"/>
                <a:ext cx="105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X-2d</a:t>
                </a:r>
                <a:endParaRPr kumimoji="1"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2795" y="1784"/>
                <a:ext cx="283" cy="498"/>
                <a:chOff x="2785586" y="1751639"/>
                <a:chExt cx="180000" cy="316055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2785586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8" name="直线连接符 28"/>
                <p:cNvCxnSpPr/>
                <p:nvPr/>
              </p:nvCxnSpPr>
              <p:spPr>
                <a:xfrm>
                  <a:off x="2875586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5" name="组合 14"/>
            <p:cNvGrpSpPr/>
            <p:nvPr/>
          </p:nvGrpSpPr>
          <p:grpSpPr>
            <a:xfrm>
              <a:off x="7211" y="1398"/>
              <a:ext cx="1546" cy="884"/>
              <a:chOff x="7498" y="1398"/>
              <a:chExt cx="1546" cy="884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7498" y="1398"/>
                <a:ext cx="154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kumimoji="1"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8130" y="1784"/>
                <a:ext cx="283" cy="498"/>
                <a:chOff x="3119811" y="1751639"/>
                <a:chExt cx="180000" cy="316055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119811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" name="直线连接符 26"/>
                <p:cNvCxnSpPr/>
                <p:nvPr/>
              </p:nvCxnSpPr>
              <p:spPr>
                <a:xfrm>
                  <a:off x="3209811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6" name="组合 15"/>
            <p:cNvGrpSpPr/>
            <p:nvPr/>
          </p:nvGrpSpPr>
          <p:grpSpPr>
            <a:xfrm>
              <a:off x="10363" y="1398"/>
              <a:ext cx="1218" cy="884"/>
              <a:chOff x="11394" y="1398"/>
              <a:chExt cx="1218" cy="88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1394" y="1398"/>
                <a:ext cx="121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X+30m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1861" y="1784"/>
                <a:ext cx="283" cy="498"/>
                <a:chOff x="2602707" y="1751639"/>
                <a:chExt cx="180000" cy="316055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602707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4" name="直线连接符 31"/>
                <p:cNvCxnSpPr/>
                <p:nvPr/>
              </p:nvCxnSpPr>
              <p:spPr>
                <a:xfrm>
                  <a:off x="2692707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7" name="组合 16"/>
            <p:cNvGrpSpPr/>
            <p:nvPr/>
          </p:nvGrpSpPr>
          <p:grpSpPr>
            <a:xfrm>
              <a:off x="12838" y="1398"/>
              <a:ext cx="2368" cy="884"/>
              <a:chOff x="12461" y="1398"/>
              <a:chExt cx="2368" cy="88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2461" y="1398"/>
                <a:ext cx="236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X+1d</a:t>
                </a:r>
                <a:endParaRPr kumimoji="1"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503" y="1784"/>
                <a:ext cx="283" cy="498"/>
                <a:chOff x="2602707" y="1751639"/>
                <a:chExt cx="180000" cy="316055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2602707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4" name="直线连接符 31"/>
                <p:cNvCxnSpPr/>
                <p:nvPr/>
              </p:nvCxnSpPr>
              <p:spPr>
                <a:xfrm>
                  <a:off x="2692707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8" name="组合 17"/>
            <p:cNvGrpSpPr/>
            <p:nvPr/>
          </p:nvGrpSpPr>
          <p:grpSpPr>
            <a:xfrm>
              <a:off x="15575" y="1398"/>
              <a:ext cx="1218" cy="884"/>
              <a:chOff x="15317" y="1398"/>
              <a:chExt cx="1218" cy="884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15317" y="1398"/>
                <a:ext cx="121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Y(</a:t>
                </a:r>
                <a:r>
                  <a:rPr kumimoji="1"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投产）</a:t>
                </a:r>
                <a:endParaRPr kumimoji="1" lang="zh-CN" altLang="en-US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15782" y="1784"/>
                <a:ext cx="283" cy="498"/>
                <a:chOff x="2602707" y="1751639"/>
                <a:chExt cx="180000" cy="316055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2602707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9" name="直线连接符 31"/>
                <p:cNvCxnSpPr/>
                <p:nvPr/>
              </p:nvCxnSpPr>
              <p:spPr>
                <a:xfrm>
                  <a:off x="2692707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4" name="组合 13"/>
            <p:cNvGrpSpPr/>
            <p:nvPr/>
          </p:nvGrpSpPr>
          <p:grpSpPr>
            <a:xfrm>
              <a:off x="4915" y="1398"/>
              <a:ext cx="1051" cy="874"/>
              <a:chOff x="4648" y="1398"/>
              <a:chExt cx="1051" cy="874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4648" y="1398"/>
                <a:ext cx="1051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X-1d</a:t>
                </a:r>
                <a:endParaRPr kumimoji="1"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5050" y="1774"/>
                <a:ext cx="283" cy="498"/>
                <a:chOff x="2785586" y="1751639"/>
                <a:chExt cx="180000" cy="316055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2785586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7" name="直线连接符 28"/>
                <p:cNvCxnSpPr/>
                <p:nvPr/>
              </p:nvCxnSpPr>
              <p:spPr>
                <a:xfrm>
                  <a:off x="2875586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19" name="组合 18"/>
            <p:cNvGrpSpPr/>
            <p:nvPr/>
          </p:nvGrpSpPr>
          <p:grpSpPr>
            <a:xfrm>
              <a:off x="17225" y="1388"/>
              <a:ext cx="1523" cy="884"/>
              <a:chOff x="17222" y="1388"/>
              <a:chExt cx="1523" cy="88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7222" y="1388"/>
                <a:ext cx="152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Z(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应急处理</a:t>
                </a:r>
                <a:r>
                  <a:rPr kumimoji="1" lang="en-US" altLang="zh-CN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17842" y="1774"/>
                <a:ext cx="283" cy="498"/>
                <a:chOff x="2602707" y="1751639"/>
                <a:chExt cx="180000" cy="316055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2602707" y="1751639"/>
                  <a:ext cx="180000" cy="1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2" name="直线连接符 31"/>
                <p:cNvCxnSpPr/>
                <p:nvPr/>
              </p:nvCxnSpPr>
              <p:spPr>
                <a:xfrm>
                  <a:off x="2692707" y="1931639"/>
                  <a:ext cx="0" cy="136055"/>
                </a:xfrm>
                <a:prstGeom prst="lin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69" name="组合 68"/>
          <p:cNvGrpSpPr/>
          <p:nvPr/>
        </p:nvGrpSpPr>
        <p:grpSpPr>
          <a:xfrm>
            <a:off x="5781040" y="1353560"/>
            <a:ext cx="1983105" cy="1700530"/>
            <a:chOff x="9262" y="2844"/>
            <a:chExt cx="3123" cy="2678"/>
          </a:xfrm>
        </p:grpSpPr>
        <p:sp>
          <p:nvSpPr>
            <p:cNvPr id="40" name="圆角矩形 39"/>
            <p:cNvSpPr/>
            <p:nvPr/>
          </p:nvSpPr>
          <p:spPr>
            <a:xfrm>
              <a:off x="9262" y="2844"/>
              <a:ext cx="2597" cy="499"/>
            </a:xfrm>
            <a:prstGeom prst="roundRect">
              <a:avLst>
                <a:gd name="adj" fmla="val 66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文件对比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265" y="3343"/>
              <a:ext cx="3120" cy="21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负责人：赵富军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方式1：find . -type f \( -exec sha1sum {} \; \)  | sha1sum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方式2：Beyond Compare工具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177855" y="5491855"/>
            <a:ext cx="2118421" cy="1364926"/>
            <a:chOff x="14836" y="2503"/>
            <a:chExt cx="3336" cy="2149"/>
          </a:xfrm>
        </p:grpSpPr>
        <p:sp>
          <p:nvSpPr>
            <p:cNvPr id="26" name="圆角矩形 25"/>
            <p:cNvSpPr/>
            <p:nvPr/>
          </p:nvSpPr>
          <p:spPr>
            <a:xfrm>
              <a:off x="14836" y="2503"/>
              <a:ext cx="3321" cy="590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kumimoji="1"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r>
                <a:rPr kumimoji="1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Git仓库</a:t>
              </a:r>
              <a:r>
                <a:rPr kumimoji="1"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可读写</a:t>
              </a:r>
              <a:endParaRPr kumimoji="1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4851" y="3054"/>
              <a:ext cx="3321" cy="159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负责人：仓库负责人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登录Gitee平台，设置允许提交代码的仓库或分支为『普通分支』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528300" y="3676650"/>
            <a:ext cx="1577340" cy="1880235"/>
            <a:chOff x="16545" y="2058"/>
            <a:chExt cx="2484" cy="2961"/>
          </a:xfrm>
        </p:grpSpPr>
        <p:sp>
          <p:nvSpPr>
            <p:cNvPr id="45" name="圆角矩形 44"/>
            <p:cNvSpPr/>
            <p:nvPr/>
          </p:nvSpPr>
          <p:spPr>
            <a:xfrm>
              <a:off x="16545" y="2058"/>
              <a:ext cx="2021" cy="499"/>
            </a:xfrm>
            <a:prstGeom prst="roundRect">
              <a:avLst>
                <a:gd name="adj" fmla="val 660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应急处置措施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560" y="2547"/>
              <a:ext cx="2469" cy="2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负责人：周志君</a:t>
              </a:r>
            </a:p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协助人：仓库负责人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回退到上一个可用制品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修复问题并测试验证。如仍未得到解决，则需回到源仓库进行测试验证并上线。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983980" y="990340"/>
            <a:ext cx="2221865" cy="1695450"/>
            <a:chOff x="16560" y="2365"/>
            <a:chExt cx="3499" cy="2670"/>
          </a:xfrm>
        </p:grpSpPr>
        <p:sp>
          <p:nvSpPr>
            <p:cNvPr id="39" name="圆角矩形 38"/>
            <p:cNvSpPr/>
            <p:nvPr/>
          </p:nvSpPr>
          <p:spPr>
            <a:xfrm>
              <a:off x="16560" y="2365"/>
              <a:ext cx="2437" cy="499"/>
            </a:xfrm>
            <a:prstGeom prst="roundRect">
              <a:avLst>
                <a:gd name="adj" fmla="val 660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投产点同步到CC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6560" y="2854"/>
              <a:ext cx="3499" cy="21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负责人：周志君</a:t>
              </a:r>
            </a:p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协助人：仓库负责人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手工进行代码同步。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从Git下载封板的投产点代码；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把下载的代码同步至源仓库（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CC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或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Git)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162614" y="3864985"/>
            <a:ext cx="2033329" cy="1507199"/>
            <a:chOff x="14836" y="2503"/>
            <a:chExt cx="3202" cy="2373"/>
          </a:xfrm>
        </p:grpSpPr>
        <p:sp>
          <p:nvSpPr>
            <p:cNvPr id="58" name="圆角矩形 57"/>
            <p:cNvSpPr/>
            <p:nvPr/>
          </p:nvSpPr>
          <p:spPr>
            <a:xfrm>
              <a:off x="14836" y="2503"/>
              <a:ext cx="2597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权限验证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4851" y="2988"/>
              <a:ext cx="3187" cy="18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负责人：项目组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1.管理员确认查看人员角色权限；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2.开发人员登录系统简单操作，查看权限是否合理；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342109" y="4638415"/>
            <a:ext cx="1941886" cy="1692026"/>
            <a:chOff x="14836" y="2503"/>
            <a:chExt cx="3058" cy="2664"/>
          </a:xfrm>
        </p:grpSpPr>
        <p:sp>
          <p:nvSpPr>
            <p:cNvPr id="61" name="圆角矩形 60"/>
            <p:cNvSpPr/>
            <p:nvPr/>
          </p:nvSpPr>
          <p:spPr>
            <a:xfrm>
              <a:off x="14836" y="2503"/>
              <a:ext cx="2375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仓库和文件验证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4851" y="2988"/>
              <a:ext cx="3043" cy="217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负责人：仓库负责人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1.检查仓库是否符合要求；名称、CC和Git的对应关系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2.项目组拉取代码、执行编译过程验证</a:t>
              </a: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83820" y="808730"/>
            <a:ext cx="1649095" cy="316865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下发正式切换通知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6200" y="1116070"/>
            <a:ext cx="2013585" cy="1938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负责人：陈婷 王锐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执行动作：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通知用户：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1.源仓库服务将在X时间点之后不可用,需在X点之前完成所有代码的提交；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2.新的代码仓库将在X+2d后可用；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3.后续所有的开发代码，都只能通过Git服务进行管理；</a:t>
            </a:r>
          </a:p>
        </p:txBody>
      </p:sp>
      <p:sp>
        <p:nvSpPr>
          <p:cNvPr id="74" name="圆角矩形 73"/>
          <p:cNvSpPr/>
          <p:nvPr/>
        </p:nvSpPr>
        <p:spPr>
          <a:xfrm>
            <a:off x="2576769" y="2100737"/>
            <a:ext cx="1054765" cy="316937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培训考试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572439" y="2408782"/>
            <a:ext cx="1485943" cy="645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负责人：项目组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执行动作：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Git操作培训考试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954655" y="4083685"/>
            <a:ext cx="1961515" cy="1139190"/>
            <a:chOff x="14836" y="2503"/>
            <a:chExt cx="3089" cy="1794"/>
          </a:xfrm>
        </p:grpSpPr>
        <p:sp>
          <p:nvSpPr>
            <p:cNvPr id="77" name="圆角矩形 76"/>
            <p:cNvSpPr/>
            <p:nvPr/>
          </p:nvSpPr>
          <p:spPr>
            <a:xfrm>
              <a:off x="14836" y="2503"/>
              <a:ext cx="2181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仓库读写设置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4851" y="2988"/>
              <a:ext cx="3074" cy="13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负责人：仓库负责人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执行动作：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 设置源仓库设置只读；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 设置目标Git仓库可读写；</a:t>
              </a:r>
            </a:p>
          </p:txBody>
        </p:sp>
      </p:grpSp>
      <p:sp>
        <p:nvSpPr>
          <p:cNvPr id="80" name="圆角矩形 79"/>
          <p:cNvSpPr/>
          <p:nvPr/>
        </p:nvSpPr>
        <p:spPr>
          <a:xfrm>
            <a:off x="2947670" y="5266055"/>
            <a:ext cx="1649095" cy="316865"/>
          </a:xfrm>
          <a:prstGeom prst="roundRect">
            <a:avLst>
              <a:gd name="adj" fmla="val 660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仓库迁移（增量）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2949575" y="5582920"/>
            <a:ext cx="1981200" cy="6464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负责人：赵富军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拉取源仓库代码（验证性迁移后的增量代码拉取）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2767330" y="3997325"/>
            <a:ext cx="2302510" cy="2437254"/>
          </a:xfrm>
          <a:prstGeom prst="roundRect">
            <a:avLst>
              <a:gd name="adj" fmla="val 694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肘形连接符 84"/>
          <p:cNvCxnSpPr/>
          <p:nvPr/>
        </p:nvCxnSpPr>
        <p:spPr>
          <a:xfrm rot="5400000" flipV="1">
            <a:off x="4109720" y="4437380"/>
            <a:ext cx="1774825" cy="111760"/>
          </a:xfrm>
          <a:prstGeom prst="bentConnector4">
            <a:avLst>
              <a:gd name="adj1" fmla="val 15187"/>
              <a:gd name="adj2" fmla="val 312784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6040120" y="3780155"/>
            <a:ext cx="4291330" cy="3078480"/>
          </a:xfrm>
          <a:prstGeom prst="roundRect">
            <a:avLst>
              <a:gd name="adj" fmla="val 694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altLang="zh-CN" b="1">
                <a:solidFill>
                  <a:schemeClr val="tx1"/>
                </a:solidFill>
              </a:rPr>
              <a:t>X+1d</a:t>
            </a:r>
          </a:p>
        </p:txBody>
      </p:sp>
      <p:cxnSp>
        <p:nvCxnSpPr>
          <p:cNvPr id="88" name="肘形连接符 87"/>
          <p:cNvCxnSpPr/>
          <p:nvPr/>
        </p:nvCxnSpPr>
        <p:spPr>
          <a:xfrm rot="5400000" flipV="1">
            <a:off x="8685530" y="3709035"/>
            <a:ext cx="812165" cy="617855"/>
          </a:xfrm>
          <a:prstGeom prst="bentConnector3">
            <a:avLst>
              <a:gd name="adj1" fmla="val 50039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98046" y="4035372"/>
            <a:ext cx="1920453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X-切换时间点</a:t>
            </a: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Y-投产时间点</a:t>
            </a: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Z-应急处理时间点</a:t>
            </a:r>
          </a:p>
        </p:txBody>
      </p:sp>
      <p:sp>
        <p:nvSpPr>
          <p:cNvPr id="83" name="矩形 82"/>
          <p:cNvSpPr/>
          <p:nvPr/>
        </p:nvSpPr>
        <p:spPr>
          <a:xfrm>
            <a:off x="259815" y="5278944"/>
            <a:ext cx="1996917" cy="587495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如果项目组自行切换</a:t>
            </a:r>
            <a:endParaRPr kumimoji="1"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以上工作项目组自行安排</a:t>
            </a:r>
            <a:endParaRPr kumimoji="1"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18686A-8D83-AD42-AA43-6ABCA353C407}"/>
              </a:ext>
            </a:extLst>
          </p:cNvPr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9A68C81-ABB6-834E-B76F-D91E3CB0CBF5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5" name="直接连接符 16">
              <a:extLst>
                <a:ext uri="{FF2B5EF4-FFF2-40B4-BE49-F238E27FC236}">
                  <a16:creationId xmlns:a16="http://schemas.microsoft.com/office/drawing/2014/main" id="{6BC44350-4F52-DA43-9D88-E849B7DB775D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FF17191F-BA40-5E44-A9C5-011A60B7693C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C052148-D79B-0741-8E67-BCAFF91C72D2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D9B243-626D-E34C-810F-9412B1EE3D62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" name="直接连接符 16">
              <a:extLst>
                <a:ext uri="{FF2B5EF4-FFF2-40B4-BE49-F238E27FC236}">
                  <a16:creationId xmlns:a16="http://schemas.microsoft.com/office/drawing/2014/main" id="{08DD39D0-607E-604E-8D6B-F44BFA42BE0D}"/>
                </a:ext>
              </a:extLst>
            </p:cNvPr>
            <p:cNvCxnSpPr>
              <a:stCxn id="22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BC7BA056-3347-034B-A460-BB629211F140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63BD648-ACBB-104D-910C-C872900B3849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088DB-B673-A949-8476-951B878F83FF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53E752-017D-8341-963C-E74346B095A9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2E7F1A-1922-CC47-B7E4-C18663F19456}"/>
              </a:ext>
            </a:extLst>
          </p:cNvPr>
          <p:cNvSpPr/>
          <p:nvPr/>
        </p:nvSpPr>
        <p:spPr>
          <a:xfrm>
            <a:off x="6066832" y="45761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2653309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E2E34E-62D7-8146-900A-5E1001CBBCE5}"/>
              </a:ext>
            </a:extLst>
          </p:cNvPr>
          <p:cNvSpPr txBox="1"/>
          <p:nvPr/>
        </p:nvSpPr>
        <p:spPr>
          <a:xfrm>
            <a:off x="643466" y="20091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熟悉迁移流程与步骤</a:t>
            </a:r>
            <a:endParaRPr lang="en-US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hlinkClick r:id="rId2"/>
            <a:extLst>
              <a:ext uri="{FF2B5EF4-FFF2-40B4-BE49-F238E27FC236}">
                <a16:creationId xmlns:a16="http://schemas.microsoft.com/office/drawing/2014/main" id="{1A10422C-0087-634A-9BA5-DC43E894DD22}"/>
              </a:ext>
            </a:extLst>
          </p:cNvPr>
          <p:cNvSpPr/>
          <p:nvPr/>
        </p:nvSpPr>
        <p:spPr>
          <a:xfrm>
            <a:off x="4340104" y="4228079"/>
            <a:ext cx="2226952" cy="731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49BE78-E85C-2A41-8ED7-BF59CC00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96" y="1874270"/>
            <a:ext cx="6351024" cy="18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2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18686A-8D83-AD42-AA43-6ABCA353C407}"/>
              </a:ext>
            </a:extLst>
          </p:cNvPr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9A68C81-ABB6-834E-B76F-D91E3CB0CBF5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5" name="直接连接符 16">
              <a:extLst>
                <a:ext uri="{FF2B5EF4-FFF2-40B4-BE49-F238E27FC236}">
                  <a16:creationId xmlns:a16="http://schemas.microsoft.com/office/drawing/2014/main" id="{6BC44350-4F52-DA43-9D88-E849B7DB775D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FF17191F-BA40-5E44-A9C5-011A60B7693C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C052148-D79B-0741-8E67-BCAFF91C72D2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D9B243-626D-E34C-810F-9412B1EE3D62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1" name="直接连接符 16">
              <a:extLst>
                <a:ext uri="{FF2B5EF4-FFF2-40B4-BE49-F238E27FC236}">
                  <a16:creationId xmlns:a16="http://schemas.microsoft.com/office/drawing/2014/main" id="{08DD39D0-607E-604E-8D6B-F44BFA42BE0D}"/>
                </a:ext>
              </a:extLst>
            </p:cNvPr>
            <p:cNvCxnSpPr>
              <a:stCxn id="22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BC7BA056-3347-034B-A460-BB629211F140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63BD648-ACBB-104D-910C-C872900B3849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088DB-B673-A949-8476-951B878F83FF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53E752-017D-8341-963C-E74346B095A9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2E7F1A-1922-CC47-B7E4-C18663F19456}"/>
              </a:ext>
            </a:extLst>
          </p:cNvPr>
          <p:cNvSpPr/>
          <p:nvPr/>
        </p:nvSpPr>
        <p:spPr>
          <a:xfrm>
            <a:off x="6066832" y="45761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118147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BEDCAE-57F5-DC4C-9E82-244BB858C5A3}"/>
              </a:ext>
            </a:extLst>
          </p:cNvPr>
          <p:cNvSpPr/>
          <p:nvPr/>
        </p:nvSpPr>
        <p:spPr>
          <a:xfrm>
            <a:off x="809720" y="1523899"/>
            <a:ext cx="9276389" cy="40318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1、迁移与验证环境</a:t>
            </a:r>
            <a:b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http://128.196.1.143:30455/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登录账户为自己的云桌面账户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在此系统中验证内容包括：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1、统一登录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2、添加平台用户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3、建流水线（在生产系统中建）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4、建投产基线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5、构建版本包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请勿做投产功能测试</a:t>
            </a:r>
          </a:p>
          <a:p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2、操作试用环境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http://128.196.1.246:30440/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测试账户为lizhuo.zh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密码123456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在此系统中可以进行所有功能的测试，包括异常场景测试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606AE0-1FAC-7445-83C1-60B0B7F32574}"/>
              </a:ext>
            </a:extLst>
          </p:cNvPr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迁移目标环境</a:t>
            </a:r>
          </a:p>
        </p:txBody>
      </p:sp>
    </p:spTree>
    <p:extLst>
      <p:ext uri="{BB962C8B-B14F-4D97-AF65-F5344CB8AC3E}">
        <p14:creationId xmlns:p14="http://schemas.microsoft.com/office/powerpoint/2010/main" val="390259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6066832" y="45761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363113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399C420-E7ED-D646-83FB-54276703E674}"/>
              </a:ext>
            </a:extLst>
          </p:cNvPr>
          <p:cNvGrpSpPr/>
          <p:nvPr/>
        </p:nvGrpSpPr>
        <p:grpSpPr>
          <a:xfrm>
            <a:off x="1694913" y="1128682"/>
            <a:ext cx="7001084" cy="511188"/>
            <a:chOff x="3812916" y="611996"/>
            <a:chExt cx="7001084" cy="51118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8ABEAB8-C475-C24D-AB51-34F38D3B3933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3" name="直接连接符 16">
              <a:extLst>
                <a:ext uri="{FF2B5EF4-FFF2-40B4-BE49-F238E27FC236}">
                  <a16:creationId xmlns:a16="http://schemas.microsoft.com/office/drawing/2014/main" id="{6DA20C1B-72A7-BD44-90EF-F36C0C9F8D6A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2B375BBA-42BC-CC48-9B57-02F85C4FDEB6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1BDF65E-3573-C344-8787-E505A7E32DCA}"/>
              </a:ext>
            </a:extLst>
          </p:cNvPr>
          <p:cNvGrpSpPr/>
          <p:nvPr/>
        </p:nvGrpSpPr>
        <p:grpSpPr>
          <a:xfrm>
            <a:off x="1694913" y="3664571"/>
            <a:ext cx="7001084" cy="511188"/>
            <a:chOff x="3812916" y="611996"/>
            <a:chExt cx="7001084" cy="51118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313454D-93BA-6E47-9ADB-5E004BE005B0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7" name="直接连接符 16">
              <a:extLst>
                <a:ext uri="{FF2B5EF4-FFF2-40B4-BE49-F238E27FC236}">
                  <a16:creationId xmlns:a16="http://schemas.microsoft.com/office/drawing/2014/main" id="{F1BCB23F-DC6D-7746-83A5-C129A1874BB6}"/>
                </a:ext>
              </a:extLst>
            </p:cNvPr>
            <p:cNvCxnSpPr>
              <a:stCxn id="38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F4431B19-3361-764C-8185-A0CC66CB999D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936B5029-9F87-804C-BF26-4E58AB746FCF}"/>
              </a:ext>
            </a:extLst>
          </p:cNvPr>
          <p:cNvSpPr/>
          <p:nvPr/>
        </p:nvSpPr>
        <p:spPr>
          <a:xfrm>
            <a:off x="2826328" y="1877653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E053D2-5FCA-404A-B2B4-C522BD52AC69}"/>
              </a:ext>
            </a:extLst>
          </p:cNvPr>
          <p:cNvSpPr/>
          <p:nvPr/>
        </p:nvSpPr>
        <p:spPr>
          <a:xfrm>
            <a:off x="2825079" y="4413541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0F1BB9A-BE29-E442-BB88-D0F6246B5D16}"/>
              </a:ext>
            </a:extLst>
          </p:cNvPr>
          <p:cNvSpPr/>
          <p:nvPr/>
        </p:nvSpPr>
        <p:spPr>
          <a:xfrm>
            <a:off x="5695758" y="1890183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 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3018AC6-AD89-CF44-B9DA-93756701861C}"/>
              </a:ext>
            </a:extLst>
          </p:cNvPr>
          <p:cNvSpPr/>
          <p:nvPr/>
        </p:nvSpPr>
        <p:spPr>
          <a:xfrm>
            <a:off x="6066832" y="4400309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942A74-03DB-2345-ACD0-6AB261CFBDC2}"/>
              </a:ext>
            </a:extLst>
          </p:cNvPr>
          <p:cNvSpPr/>
          <p:nvPr/>
        </p:nvSpPr>
        <p:spPr>
          <a:xfrm>
            <a:off x="997526" y="1046545"/>
            <a:ext cx="9628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两种环境可以选择</a:t>
            </a:r>
          </a:p>
          <a:p>
            <a:pPr marL="266700" marR="0" indent="266700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迁移服务器两种方式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推荐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266700" marR="0" indent="266700"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通过云桌面方式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488BCF-A14B-F64F-B567-5C890314AEF4}"/>
              </a:ext>
            </a:extLst>
          </p:cNvPr>
          <p:cNvSpPr/>
          <p:nvPr/>
        </p:nvSpPr>
        <p:spPr>
          <a:xfrm>
            <a:off x="1188074" y="2715206"/>
            <a:ext cx="9144000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66700" algn="just"/>
            <a:r>
              <a:rPr lang="en-US" altLang="zh-C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128.194.225.15~19</a:t>
            </a:r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，共计</a:t>
            </a:r>
            <a:r>
              <a:rPr lang="en-US" altLang="zh-C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台服务器可供项目组迁移使用，相关环境已经配置完毕。后续会增加机器供开发中心使用。</a:t>
            </a:r>
          </a:p>
          <a:p>
            <a:pPr indent="266700" algn="just"/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具体迁移的账号密码找王锐（</a:t>
            </a:r>
            <a:r>
              <a:rPr lang="en" altLang="zh-C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wangr1.zb@ccbft.com</a:t>
            </a:r>
            <a:r>
              <a:rPr lang="zh-CN" altLang="e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授权账号和密码。具体情况可能根据资源以及排期情况择时发放。</a:t>
            </a:r>
          </a:p>
          <a:p>
            <a:pPr indent="266700" algn="just"/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登录服务器后，有两种方式进行迁移。</a:t>
            </a:r>
          </a:p>
          <a:p>
            <a:pPr indent="266700" algn="just"/>
            <a:r>
              <a:rPr lang="en" altLang="zh-C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A:</a:t>
            </a:r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自行编写脚本进行迁移。</a:t>
            </a:r>
          </a:p>
          <a:p>
            <a:pPr indent="266700" algn="just"/>
            <a:r>
              <a:rPr lang="en" altLang="zh-CN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B:</a:t>
            </a:r>
            <a:r>
              <a:rPr lang="zh-CN" altLang="en-US" kern="1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参考工作组提供的脚本执行，详细见第三章与第四章。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047C5E-291A-AB45-9434-D91D5DE0A795}"/>
              </a:ext>
            </a:extLst>
          </p:cNvPr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选择迁移环境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8BC082-0CF9-6942-94A4-BE30CA053B80}"/>
              </a:ext>
            </a:extLst>
          </p:cNvPr>
          <p:cNvSpPr/>
          <p:nvPr/>
        </p:nvSpPr>
        <p:spPr>
          <a:xfrm>
            <a:off x="1188073" y="2147873"/>
            <a:ext cx="3092981" cy="584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迁移服务器环境申请</a:t>
            </a:r>
          </a:p>
        </p:txBody>
      </p:sp>
    </p:spTree>
    <p:extLst>
      <p:ext uri="{BB962C8B-B14F-4D97-AF65-F5344CB8AC3E}">
        <p14:creationId xmlns:p14="http://schemas.microsoft.com/office/powerpoint/2010/main" val="1719056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6066832" y="45761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66879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EC61A5-0097-0748-9A70-397CD9A113E0}"/>
              </a:ext>
            </a:extLst>
          </p:cNvPr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如何登录码云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3E7BE8-2D75-1A4E-B633-B3F911CF9879}"/>
              </a:ext>
            </a:extLst>
          </p:cNvPr>
          <p:cNvSpPr txBox="1"/>
          <p:nvPr/>
        </p:nvSpPr>
        <p:spPr>
          <a:xfrm>
            <a:off x="2895601" y="1101401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详细见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1.5.1,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注意点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登录码云后要切换到正确的事业群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C31EF-C202-9343-9275-5500A259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91" y="1715594"/>
            <a:ext cx="7231209" cy="44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D584C8-6815-664F-9A5D-F54E80F6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3" y="1112494"/>
            <a:ext cx="6738943" cy="46929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C494CE-49B2-1D4B-B21D-89870265C768}"/>
              </a:ext>
            </a:extLst>
          </p:cNvPr>
          <p:cNvSpPr txBox="1"/>
          <p:nvPr/>
        </p:nvSpPr>
        <p:spPr>
          <a:xfrm>
            <a:off x="643466" y="200911"/>
            <a:ext cx="345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kumimoji="1" lang="en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基本命令操作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C19651-E98C-D14B-9ECD-36BD67718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7" y="867584"/>
            <a:ext cx="4184074" cy="57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40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6066832" y="45761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8206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AC6253-F3E7-B244-999B-0C5759076763}"/>
              </a:ext>
            </a:extLst>
          </p:cNvPr>
          <p:cNvSpPr txBox="1"/>
          <p:nvPr/>
        </p:nvSpPr>
        <p:spPr>
          <a:xfrm>
            <a:off x="643466" y="20091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新建仓库（注意事项）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DC5040-76CD-1843-AA67-2A4735937E74}"/>
              </a:ext>
            </a:extLst>
          </p:cNvPr>
          <p:cNvSpPr/>
          <p:nvPr/>
        </p:nvSpPr>
        <p:spPr>
          <a:xfrm>
            <a:off x="512618" y="854558"/>
            <a:ext cx="960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流名称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组件 确定一个仓库以及分支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一个流直接迁移到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master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分支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多个流的情况，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master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是空的，每个流对应一个分支，再把主流合并到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配置库体系（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PVOB)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要一致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物理子系统要相同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27ACAE-CDDC-7641-A036-FB9B7D37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89" y="2929998"/>
            <a:ext cx="7060956" cy="29462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D15652-33A8-794C-AD9B-C67B501A9D97}"/>
              </a:ext>
            </a:extLst>
          </p:cNvPr>
          <p:cNvSpPr/>
          <p:nvPr/>
        </p:nvSpPr>
        <p:spPr>
          <a:xfrm>
            <a:off x="4006094" y="2884118"/>
            <a:ext cx="2614247" cy="8088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FAEF16F-E9BC-E745-9ECE-CA802151A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05" y="2444789"/>
            <a:ext cx="4433606" cy="375250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4117568-2CA6-EB45-A4A1-5BA911B7E004}"/>
              </a:ext>
            </a:extLst>
          </p:cNvPr>
          <p:cNvSpPr/>
          <p:nvPr/>
        </p:nvSpPr>
        <p:spPr>
          <a:xfrm>
            <a:off x="2893809" y="2884118"/>
            <a:ext cx="916191" cy="8088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678735-476B-7948-8484-7561DE54E6C6}"/>
              </a:ext>
            </a:extLst>
          </p:cNvPr>
          <p:cNvSpPr/>
          <p:nvPr/>
        </p:nvSpPr>
        <p:spPr>
          <a:xfrm>
            <a:off x="746277" y="2884118"/>
            <a:ext cx="1083834" cy="8088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551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b="1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5695758" y="47285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54833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AC6253-F3E7-B244-999B-0C5759076763}"/>
              </a:ext>
            </a:extLst>
          </p:cNvPr>
          <p:cNvSpPr txBox="1"/>
          <p:nvPr/>
        </p:nvSpPr>
        <p:spPr>
          <a:xfrm>
            <a:off x="643466" y="200911"/>
            <a:ext cx="232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sz="2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/>
            <a:extLst>
              <a:ext uri="{FF2B5EF4-FFF2-40B4-BE49-F238E27FC236}">
                <a16:creationId xmlns:a16="http://schemas.microsoft.com/office/drawing/2014/main" id="{668B9050-0985-5740-ACEA-35A6CA696E99}"/>
              </a:ext>
            </a:extLst>
          </p:cNvPr>
          <p:cNvSpPr/>
          <p:nvPr/>
        </p:nvSpPr>
        <p:spPr>
          <a:xfrm>
            <a:off x="5269904" y="4316070"/>
            <a:ext cx="2064328" cy="1073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演示视频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48F705-BAFA-BB45-830B-D18899A42593}"/>
              </a:ext>
            </a:extLst>
          </p:cNvPr>
          <p:cNvSpPr/>
          <p:nvPr/>
        </p:nvSpPr>
        <p:spPr>
          <a:xfrm>
            <a:off x="4490201" y="1708948"/>
            <a:ext cx="3623735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66700" indent="266700"/>
            <a:r>
              <a:rPr lang="en-US" altLang="zh-CN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初始化</a:t>
            </a:r>
            <a:r>
              <a:rPr lang="en-US" altLang="zh-CN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zh-CN" altLang="en-US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仓库</a:t>
            </a:r>
            <a:endParaRPr lang="en" altLang="zh-CN" b="1" kern="0" dirty="0">
              <a:solidFill>
                <a:srgbClr val="37352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sh</a:t>
            </a:r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togtiee.sh</a:t>
            </a:r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$1 $2</a:t>
            </a:r>
          </a:p>
          <a:p>
            <a:pPr marL="266700" indent="266700"/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$1</a:t>
            </a:r>
            <a:r>
              <a:rPr lang="zh-CN" altLang="e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确认后的项目路径</a:t>
            </a:r>
          </a:p>
          <a:p>
            <a:pPr marL="266700" indent="266700"/>
            <a:r>
              <a:rPr lang="en-US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$2: </a:t>
            </a:r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gitee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仓库克隆地址</a:t>
            </a:r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zh-CN" altLang="en-US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A92334-ED81-2347-9FCA-1772DC7D6C6E}"/>
              </a:ext>
            </a:extLst>
          </p:cNvPr>
          <p:cNvSpPr/>
          <p:nvPr/>
        </p:nvSpPr>
        <p:spPr>
          <a:xfrm>
            <a:off x="737251" y="1708948"/>
            <a:ext cx="3623735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66700" indent="266700"/>
            <a:r>
              <a:rPr lang="en-US" altLang="zh-CN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服务器创建静态视图</a:t>
            </a:r>
            <a:endParaRPr lang="en" altLang="zh-CN" b="1" kern="0" dirty="0">
              <a:solidFill>
                <a:srgbClr val="37352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sh</a:t>
            </a:r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u="sng" kern="100" dirty="0">
                <a:solidFill>
                  <a:srgbClr val="0000F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  <a:hlinkClick r:id="rId3"/>
              </a:rPr>
              <a:t>ccView.sh</a:t>
            </a:r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 $1 $2 $3 $4 $5 </a:t>
            </a:r>
            <a:endParaRPr lang="en" altLang="zh-CN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$1</a:t>
            </a:r>
            <a:r>
              <a:rPr lang="zh-CN" altLang="e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视图存储路径</a:t>
            </a:r>
            <a:endParaRPr lang="zh-CN" altLang="en-US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-US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$2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pvob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名称 </a:t>
            </a:r>
            <a:endParaRPr lang="zh-CN" altLang="en-US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-US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$3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：流名称</a:t>
            </a:r>
            <a:endParaRPr lang="zh-CN" altLang="en-US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-US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$3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：组件名称</a:t>
            </a:r>
            <a:endParaRPr lang="zh-CN" altLang="en-US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-US" altLang="zh-CN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$5</a:t>
            </a:r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：视图名称</a:t>
            </a:r>
            <a:endParaRPr lang="zh-CN" altLang="en-US" kern="100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B7DA1-987A-E646-9F2A-99FDCC87B9EB}"/>
              </a:ext>
            </a:extLst>
          </p:cNvPr>
          <p:cNvSpPr txBox="1"/>
          <p:nvPr/>
        </p:nvSpPr>
        <p:spPr>
          <a:xfrm>
            <a:off x="737250" y="984739"/>
            <a:ext cx="85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推荐通过迁移服务器脚本进行迁移详见操作手册第三章，关键命令：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522CE3-1229-9042-95CE-D3B305828DF7}"/>
              </a:ext>
            </a:extLst>
          </p:cNvPr>
          <p:cNvSpPr/>
          <p:nvPr/>
        </p:nvSpPr>
        <p:spPr>
          <a:xfrm>
            <a:off x="8358817" y="1708948"/>
            <a:ext cx="3623735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66700" indent="266700"/>
            <a:r>
              <a:rPr lang="en-US" altLang="zh-CN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b="1" kern="0" dirty="0">
                <a:solidFill>
                  <a:srgbClr val="3735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保留空目录</a:t>
            </a:r>
            <a:endParaRPr lang="en" altLang="zh-CN" b="1" kern="0" dirty="0">
              <a:solidFill>
                <a:srgbClr val="37352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zh-CN" altLang="en-US" kern="0" dirty="0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批量处理导出仓库空文件的程序</a:t>
            </a:r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r>
              <a:rPr lang="en" altLang="zh-CN" kern="0" dirty="0" err="1">
                <a:solidFill>
                  <a:srgbClr val="37352F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gitee_keep.sh</a:t>
            </a:r>
            <a:endParaRPr lang="en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en-US" altLang="zh-CN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  <a:p>
            <a:pPr marL="266700" indent="266700"/>
            <a:endParaRPr lang="zh-CN" altLang="en-US" kern="0" dirty="0">
              <a:solidFill>
                <a:srgbClr val="37352F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37936B-14C5-8F46-851D-3D31DF5D68A7}"/>
              </a:ext>
            </a:extLst>
          </p:cNvPr>
          <p:cNvSpPr txBox="1"/>
          <p:nvPr/>
        </p:nvSpPr>
        <p:spPr>
          <a:xfrm>
            <a:off x="737250" y="5688595"/>
            <a:ext cx="85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后续将提供界面操作完成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的一键迁移。</a:t>
            </a:r>
          </a:p>
        </p:txBody>
      </p:sp>
    </p:spTree>
    <p:extLst>
      <p:ext uri="{BB962C8B-B14F-4D97-AF65-F5344CB8AC3E}">
        <p14:creationId xmlns:p14="http://schemas.microsoft.com/office/powerpoint/2010/main" val="416313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b="1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5695758" y="47285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428885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D7B8D9-84C8-E640-B180-B16F1100F4C3}"/>
              </a:ext>
            </a:extLst>
          </p:cNvPr>
          <p:cNvSpPr/>
          <p:nvPr/>
        </p:nvSpPr>
        <p:spPr>
          <a:xfrm>
            <a:off x="3459943" y="2932846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该迁移可通过页面功能进行操作，详见第四章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8553A-E97D-7840-8617-326369028034}"/>
              </a:ext>
            </a:extLst>
          </p:cNvPr>
          <p:cNvSpPr txBox="1"/>
          <p:nvPr/>
        </p:nvSpPr>
        <p:spPr>
          <a:xfrm>
            <a:off x="643466" y="200911"/>
            <a:ext cx="281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sz="2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30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96292" y="2598002"/>
            <a:ext cx="1016923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〇  </a:t>
            </a:r>
            <a:r>
              <a:rPr kumimoji="1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A:</a:t>
            </a: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并行方案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建议类型：安全性稳定性要求高的核心系统</a:t>
            </a:r>
            <a:endParaRPr kumimoji="1"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〇  </a:t>
            </a:r>
            <a:r>
              <a:rPr kumimoji="1"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直接切换方案</a:t>
            </a:r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建议类型：投产迭代周期比较长有足够缓冲期的项目</a:t>
            </a:r>
          </a:p>
          <a:p>
            <a:endParaRPr kumimoji="1"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总体方案说明</a:t>
            </a:r>
          </a:p>
        </p:txBody>
      </p:sp>
      <p:sp>
        <p:nvSpPr>
          <p:cNvPr id="5" name="矩形 4"/>
          <p:cNvSpPr/>
          <p:nvPr/>
        </p:nvSpPr>
        <p:spPr>
          <a:xfrm>
            <a:off x="1496292" y="1304597"/>
            <a:ext cx="10307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项目组可以根据项目实际情况进行方案选择，同时也可以选择项目组自行迁移或者工作组完成迁移</a:t>
            </a:r>
            <a:endParaRPr kumimoji="1"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94913" y="1304527"/>
            <a:ext cx="7001084" cy="511188"/>
            <a:chOff x="3812916" y="611996"/>
            <a:chExt cx="7001084" cy="511188"/>
          </a:xfrm>
        </p:grpSpPr>
        <p:sp>
          <p:nvSpPr>
            <p:cNvPr id="3" name="文本框 2"/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迁移准备</a:t>
              </a:r>
              <a:endParaRPr lang="en-US" altLang="zh-CN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6"/>
            <p:cNvCxnSpPr>
              <a:stCxn id="5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平行四边形 4"/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3466" y="2009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4A34E44-7A77-E343-A76D-1544CF21560F}"/>
              </a:ext>
            </a:extLst>
          </p:cNvPr>
          <p:cNvGrpSpPr/>
          <p:nvPr/>
        </p:nvGrpSpPr>
        <p:grpSpPr>
          <a:xfrm>
            <a:off x="1694913" y="3840416"/>
            <a:ext cx="7001084" cy="511188"/>
            <a:chOff x="3812916" y="611996"/>
            <a:chExt cx="7001084" cy="51118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5BC9113-BC33-904B-9FE4-D965B10CE83A}"/>
                </a:ext>
              </a:extLst>
            </p:cNvPr>
            <p:cNvSpPr txBox="1"/>
            <p:nvPr/>
          </p:nvSpPr>
          <p:spPr>
            <a:xfrm>
              <a:off x="4253892" y="611996"/>
              <a:ext cx="5665680" cy="49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</a:pPr>
              <a:r>
                <a:rPr lang="zh-CN" altLang="en-US" sz="2400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迁移</a:t>
              </a:r>
              <a:endParaRPr lang="en-US" altLang="zh-CN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9" name="直接连接符 16">
              <a:extLst>
                <a:ext uri="{FF2B5EF4-FFF2-40B4-BE49-F238E27FC236}">
                  <a16:creationId xmlns:a16="http://schemas.microsoft.com/office/drawing/2014/main" id="{23430F6A-AE04-274C-A6FF-7AC21D6BDC03}"/>
                </a:ext>
              </a:extLst>
            </p:cNvPr>
            <p:cNvCxnSpPr>
              <a:stCxn id="30" idx="4"/>
            </p:cNvCxnSpPr>
            <p:nvPr/>
          </p:nvCxnSpPr>
          <p:spPr>
            <a:xfrm>
              <a:off x="4019696" y="1123184"/>
              <a:ext cx="679430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7C04204-0223-5444-ACA2-BB931FF31F4B}"/>
                </a:ext>
              </a:extLst>
            </p:cNvPr>
            <p:cNvSpPr/>
            <p:nvPr/>
          </p:nvSpPr>
          <p:spPr>
            <a:xfrm>
              <a:off x="3812916" y="636338"/>
              <a:ext cx="413560" cy="486846"/>
            </a:xfrm>
            <a:prstGeom prst="parallelogram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55D198C-E865-9548-8F43-3EECFAA08B76}"/>
              </a:ext>
            </a:extLst>
          </p:cNvPr>
          <p:cNvSpPr/>
          <p:nvPr/>
        </p:nvSpPr>
        <p:spPr>
          <a:xfrm>
            <a:off x="2826328" y="2053498"/>
            <a:ext cx="4947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）理解迁移方案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）熟悉迁移流程与步骤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）明确迁移目标仓库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）选择迁移环境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）掌握Gitee基本命令操作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36385F-3E22-A242-B2FE-103B0E92D052}"/>
              </a:ext>
            </a:extLst>
          </p:cNvPr>
          <p:cNvSpPr/>
          <p:nvPr/>
        </p:nvSpPr>
        <p:spPr>
          <a:xfrm>
            <a:off x="2825079" y="4589386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）新建仓库（注意事项）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Gerrit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迁移到</a:t>
            </a:r>
            <a:r>
              <a:rPr lang="en" altLang="zh-CN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Gitee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）迁移验证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2243B7-549B-BC45-9EF3-BA9023BBE07E}"/>
              </a:ext>
            </a:extLst>
          </p:cNvPr>
          <p:cNvSpPr/>
          <p:nvPr/>
        </p:nvSpPr>
        <p:spPr>
          <a:xfrm>
            <a:off x="5695758" y="2066028"/>
            <a:ext cx="531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详细讲解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.2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.3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.4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操作手册第一章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.5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F3946-4993-844F-924B-008A7E3D4069}"/>
              </a:ext>
            </a:extLst>
          </p:cNvPr>
          <p:cNvSpPr/>
          <p:nvPr/>
        </p:nvSpPr>
        <p:spPr>
          <a:xfrm>
            <a:off x="5695758" y="4728554"/>
            <a:ext cx="4947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操作手册第二章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操作手册第三章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操作手册第四章</a:t>
            </a:r>
          </a:p>
          <a:p>
            <a:pPr algn="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--------------------------------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操作手册第五章</a:t>
            </a:r>
          </a:p>
        </p:txBody>
      </p:sp>
    </p:spTree>
    <p:extLst>
      <p:ext uri="{BB962C8B-B14F-4D97-AF65-F5344CB8AC3E}">
        <p14:creationId xmlns:p14="http://schemas.microsoft.com/office/powerpoint/2010/main" val="334485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D7B8D9-84C8-E640-B180-B16F1100F4C3}"/>
              </a:ext>
            </a:extLst>
          </p:cNvPr>
          <p:cNvSpPr/>
          <p:nvPr/>
        </p:nvSpPr>
        <p:spPr>
          <a:xfrm>
            <a:off x="4964921" y="305966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详见操作手册第五章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D8553A-E97D-7840-8617-326369028034}"/>
              </a:ext>
            </a:extLst>
          </p:cNvPr>
          <p:cNvSpPr txBox="1"/>
          <p:nvPr/>
        </p:nvSpPr>
        <p:spPr>
          <a:xfrm>
            <a:off x="643466" y="2009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迁移验证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812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EDAB2C-DB39-9941-89E5-E4C962D50E99}"/>
              </a:ext>
            </a:extLst>
          </p:cNvPr>
          <p:cNvSpPr txBox="1"/>
          <p:nvPr/>
        </p:nvSpPr>
        <p:spPr>
          <a:xfrm>
            <a:off x="833021" y="98260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有问题大家及时联系技术支持组。沟通方式如下：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E3A3F0-BB7A-AB40-A081-6A39BCBD3CED}"/>
              </a:ext>
            </a:extLst>
          </p:cNvPr>
          <p:cNvSpPr txBox="1"/>
          <p:nvPr/>
        </p:nvSpPr>
        <p:spPr>
          <a:xfrm>
            <a:off x="643466" y="20091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E33D39-01AE-AE4D-8C1A-B7737F2FF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1839768"/>
            <a:ext cx="2959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10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63236" y="790598"/>
            <a:ext cx="12753478" cy="473736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endParaRPr lang="en-US" altLang="zh-CN" sz="8000" b="1" dirty="0">
              <a:solidFill>
                <a:schemeClr val="bg1"/>
              </a:solidFill>
              <a:latin typeface="彩虹小标宋" panose="03000509000000000000" pitchFamily="65" charset="-122"/>
              <a:ea typeface="彩虹小标宋" panose="03000509000000000000" pitchFamily="65" charset="-122"/>
            </a:endParaRP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zh-CN" altLang="en-US" sz="8000" b="1" dirty="0">
                <a:solidFill>
                  <a:schemeClr val="bg1"/>
                </a:solidFill>
                <a:latin typeface="彩虹小标宋" panose="03000509000000000000" pitchFamily="65" charset="-122"/>
                <a:ea typeface="彩虹小标宋" panose="03000509000000000000" pitchFamily="65" charset="-122"/>
              </a:rPr>
              <a:t>谢 谢！</a:t>
            </a:r>
            <a:endParaRPr lang="en-US" altLang="zh-CN" sz="8000" b="1" dirty="0">
              <a:solidFill>
                <a:schemeClr val="bg1"/>
              </a:solidFill>
              <a:latin typeface="彩虹小标宋" panose="03000509000000000000" pitchFamily="65" charset="-122"/>
              <a:ea typeface="彩虹小标宋" panose="03000509000000000000" pitchFamily="65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8" y="1535821"/>
            <a:ext cx="10376562" cy="4183529"/>
          </a:xfrm>
          <a:prstGeom prst="rect">
            <a:avLst/>
          </a:prstGeom>
        </p:spPr>
      </p:pic>
      <p:sp>
        <p:nvSpPr>
          <p:cNvPr id="52" name="右箭头 51"/>
          <p:cNvSpPr/>
          <p:nvPr/>
        </p:nvSpPr>
        <p:spPr>
          <a:xfrm>
            <a:off x="2156178" y="1055904"/>
            <a:ext cx="9237640" cy="6768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3466" y="200911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：并行方案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4198" y="74479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适合类型：安全性稳定性要求高的核心系统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395155" y="3025422"/>
            <a:ext cx="3855156" cy="3522134"/>
            <a:chOff x="6395155" y="3025422"/>
            <a:chExt cx="3855156" cy="3522134"/>
          </a:xfrm>
        </p:grpSpPr>
        <p:sp>
          <p:nvSpPr>
            <p:cNvPr id="30" name="矩形 29"/>
            <p:cNvSpPr/>
            <p:nvPr/>
          </p:nvSpPr>
          <p:spPr>
            <a:xfrm>
              <a:off x="8229600" y="3025422"/>
              <a:ext cx="2020711" cy="6096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肘形连接符 30"/>
            <p:cNvCxnSpPr>
              <a:stCxn id="30" idx="2"/>
              <a:endCxn id="13" idx="0"/>
            </p:cNvCxnSpPr>
            <p:nvPr/>
          </p:nvCxnSpPr>
          <p:spPr>
            <a:xfrm rot="5400000">
              <a:off x="8051095" y="3401483"/>
              <a:ext cx="955322" cy="142240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6395155" y="4590344"/>
              <a:ext cx="2844800" cy="1957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zh-CN" altLang="en-US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紧急预案</a:t>
              </a:r>
              <a:endPara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投产点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如果因为其它原因故障无法投产，可从</a:t>
              </a:r>
              <a:r>
                <a: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Gitee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下载待投产的封板代码，手工提交到源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仓库上，走源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仓库的投产流水线实现快速投产。</a:t>
              </a:r>
            </a:p>
            <a:p>
              <a:endPara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28760" y="1840088"/>
            <a:ext cx="2347942" cy="4571646"/>
            <a:chOff x="1328760" y="1840088"/>
            <a:chExt cx="2347942" cy="4571646"/>
          </a:xfrm>
        </p:grpSpPr>
        <p:cxnSp>
          <p:nvCxnSpPr>
            <p:cNvPr id="18" name="肘形连接符 17"/>
            <p:cNvCxnSpPr>
              <a:stCxn id="40" idx="1"/>
              <a:endCxn id="8" idx="0"/>
            </p:cNvCxnSpPr>
            <p:nvPr/>
          </p:nvCxnSpPr>
          <p:spPr>
            <a:xfrm rot="10800000" flipV="1">
              <a:off x="2502732" y="2099732"/>
              <a:ext cx="88899" cy="2490611"/>
            </a:xfrm>
            <a:prstGeom prst="bentConnector2">
              <a:avLst/>
            </a:prstGeom>
            <a:ln w="127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28760" y="4590344"/>
              <a:ext cx="2347942" cy="1821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zh-CN" altLang="en-US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</a:t>
              </a:r>
              <a:endPara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为加快迁移速度，减少对开发的影响，复制迁移阶段，可提前三天全量迁移一次，最终时间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时只做增量迁移。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591630" y="1840088"/>
              <a:ext cx="659570" cy="51929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3824878" y="1195264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44" name="椭圆 43"/>
          <p:cNvSpPr/>
          <p:nvPr/>
        </p:nvSpPr>
        <p:spPr>
          <a:xfrm>
            <a:off x="7250040" y="1165070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</a:p>
        </p:txBody>
      </p:sp>
      <p:sp>
        <p:nvSpPr>
          <p:cNvPr id="47" name="矩形 46"/>
          <p:cNvSpPr/>
          <p:nvPr/>
        </p:nvSpPr>
        <p:spPr>
          <a:xfrm>
            <a:off x="2381956" y="1187648"/>
            <a:ext cx="1316618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</p:txBody>
      </p:sp>
      <p:sp>
        <p:nvSpPr>
          <p:cNvPr id="48" name="矩形 47"/>
          <p:cNvSpPr/>
          <p:nvPr/>
        </p:nvSpPr>
        <p:spPr>
          <a:xfrm>
            <a:off x="4354284" y="1183806"/>
            <a:ext cx="2832604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验证阶段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54198" y="12172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阶段划分：</a:t>
            </a:r>
          </a:p>
        </p:txBody>
      </p:sp>
      <p:cxnSp>
        <p:nvCxnSpPr>
          <p:cNvPr id="62" name="直线连接符 61"/>
          <p:cNvCxnSpPr/>
          <p:nvPr/>
        </p:nvCxnSpPr>
        <p:spPr>
          <a:xfrm>
            <a:off x="865916" y="1687601"/>
            <a:ext cx="1008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881954" y="16122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3466" y="200911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：直接切换方案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3466" y="102293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适合类型：投产迭代周期比较长有足够缓冲期的项目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1549424"/>
            <a:ext cx="10092266" cy="43718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3466" y="2871934"/>
            <a:ext cx="108065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接下来以</a:t>
            </a:r>
            <a:r>
              <a:rPr kumimoji="1"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”A:</a:t>
            </a:r>
            <a:r>
              <a:rPr kumimoji="1"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并行方案</a:t>
            </a:r>
            <a:r>
              <a:rPr kumimoji="1"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为例进行详细介绍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8" y="1535821"/>
            <a:ext cx="10376562" cy="41835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3466" y="2009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准备阶段详解</a:t>
            </a:r>
          </a:p>
        </p:txBody>
      </p:sp>
      <p:sp>
        <p:nvSpPr>
          <p:cNvPr id="17" name="右箭头 16"/>
          <p:cNvSpPr/>
          <p:nvPr/>
        </p:nvSpPr>
        <p:spPr>
          <a:xfrm>
            <a:off x="2156178" y="1055904"/>
            <a:ext cx="9237640" cy="6768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24878" y="1195264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19" name="椭圆 18"/>
          <p:cNvSpPr/>
          <p:nvPr/>
        </p:nvSpPr>
        <p:spPr>
          <a:xfrm>
            <a:off x="7250040" y="1165070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</a:p>
        </p:txBody>
      </p:sp>
      <p:sp>
        <p:nvSpPr>
          <p:cNvPr id="20" name="矩形 19"/>
          <p:cNvSpPr/>
          <p:nvPr/>
        </p:nvSpPr>
        <p:spPr>
          <a:xfrm>
            <a:off x="2381956" y="1187648"/>
            <a:ext cx="1316618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</p:txBody>
      </p:sp>
      <p:sp>
        <p:nvSpPr>
          <p:cNvPr id="21" name="矩形 20"/>
          <p:cNvSpPr/>
          <p:nvPr/>
        </p:nvSpPr>
        <p:spPr>
          <a:xfrm>
            <a:off x="4354284" y="1183806"/>
            <a:ext cx="2832604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验证阶段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4198" y="12172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阶段划分：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65916" y="1687601"/>
            <a:ext cx="1008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81954" y="16122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19330" y="1084737"/>
            <a:ext cx="1770149" cy="2782765"/>
          </a:xfrm>
          <a:prstGeom prst="roundRect">
            <a:avLst>
              <a:gd name="adj" fmla="val 5368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3466" y="2009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准备阶段：流程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8028940" y="1532255"/>
            <a:ext cx="1283335" cy="316865"/>
          </a:xfrm>
          <a:prstGeom prst="roundRect">
            <a:avLst>
              <a:gd name="adj" fmla="val 660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迁移复制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843915" y="842645"/>
            <a:ext cx="10504805" cy="608965"/>
            <a:chOff x="1059" y="1417"/>
            <a:chExt cx="16543" cy="959"/>
          </a:xfrm>
        </p:grpSpPr>
        <p:sp>
          <p:nvSpPr>
            <p:cNvPr id="20" name="文本框 19"/>
            <p:cNvSpPr txBox="1"/>
            <p:nvPr/>
          </p:nvSpPr>
          <p:spPr>
            <a:xfrm>
              <a:off x="1748" y="1431"/>
              <a:ext cx="400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T-10d</a:t>
              </a:r>
              <a:endParaRPr kumimoji="1"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9" y="1418"/>
              <a:ext cx="154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T-3d </a:t>
              </a:r>
              <a:endParaRPr kumimoji="1"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126" y="1431"/>
              <a:ext cx="121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T-2d</a:t>
              </a:r>
              <a:endParaRPr kumimoji="1"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线连接符 16"/>
            <p:cNvCxnSpPr/>
            <p:nvPr/>
          </p:nvCxnSpPr>
          <p:spPr>
            <a:xfrm>
              <a:off x="1059" y="2375"/>
              <a:ext cx="16543" cy="1"/>
            </a:xfrm>
            <a:prstGeom prst="line">
              <a:avLst/>
            </a:prstGeom>
            <a:noFill/>
            <a:ln w="22225" cap="flat" cmpd="sng" algn="ctr">
              <a:solidFill>
                <a:schemeClr val="accent1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grpSp>
          <p:nvGrpSpPr>
            <p:cNvPr id="25" name="组合 24"/>
            <p:cNvGrpSpPr/>
            <p:nvPr/>
          </p:nvGrpSpPr>
          <p:grpSpPr>
            <a:xfrm>
              <a:off x="3575" y="1874"/>
              <a:ext cx="283" cy="498"/>
              <a:chOff x="2785586" y="1751639"/>
              <a:chExt cx="180000" cy="316055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2785586" y="1751639"/>
                <a:ext cx="180000" cy="180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线连接符 28"/>
              <p:cNvCxnSpPr/>
              <p:nvPr/>
            </p:nvCxnSpPr>
            <p:spPr>
              <a:xfrm>
                <a:off x="2875586" y="1931639"/>
                <a:ext cx="0" cy="136055"/>
              </a:xfrm>
              <a:prstGeom prst="lin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7860" y="1874"/>
              <a:ext cx="283" cy="498"/>
              <a:chOff x="3119811" y="1751639"/>
              <a:chExt cx="180000" cy="31605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119811" y="1751639"/>
                <a:ext cx="180000" cy="180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直线连接符 26"/>
              <p:cNvCxnSpPr/>
              <p:nvPr/>
            </p:nvCxnSpPr>
            <p:spPr>
              <a:xfrm>
                <a:off x="3209811" y="1931639"/>
                <a:ext cx="0" cy="136055"/>
              </a:xfrm>
              <a:prstGeom prst="lin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11591" y="1874"/>
              <a:ext cx="283" cy="498"/>
              <a:chOff x="2602707" y="1751639"/>
              <a:chExt cx="180000" cy="316055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602707" y="1751639"/>
                <a:ext cx="180000" cy="180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4" name="直线连接符 31"/>
              <p:cNvCxnSpPr/>
              <p:nvPr/>
            </p:nvCxnSpPr>
            <p:spPr>
              <a:xfrm>
                <a:off x="2692707" y="1931639"/>
                <a:ext cx="0" cy="136055"/>
              </a:xfrm>
              <a:prstGeom prst="lin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</p:cxnSp>
        </p:grpSp>
        <p:sp>
          <p:nvSpPr>
            <p:cNvPr id="41" name="文本框 40"/>
            <p:cNvSpPr txBox="1"/>
            <p:nvPr/>
          </p:nvSpPr>
          <p:spPr>
            <a:xfrm>
              <a:off x="12198" y="1431"/>
              <a:ext cx="236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kumimoji="1"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233" y="1874"/>
              <a:ext cx="283" cy="498"/>
              <a:chOff x="2602707" y="1751639"/>
              <a:chExt cx="180000" cy="316055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602707" y="1751639"/>
                <a:ext cx="180000" cy="180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4" name="直线连接符 31"/>
              <p:cNvCxnSpPr/>
              <p:nvPr/>
            </p:nvCxnSpPr>
            <p:spPr>
              <a:xfrm>
                <a:off x="2692707" y="1931639"/>
                <a:ext cx="0" cy="136055"/>
              </a:xfrm>
              <a:prstGeom prst="lin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</p:cxnSp>
        </p:grpSp>
        <p:sp>
          <p:nvSpPr>
            <p:cNvPr id="46" name="文本框 45"/>
            <p:cNvSpPr txBox="1"/>
            <p:nvPr/>
          </p:nvSpPr>
          <p:spPr>
            <a:xfrm>
              <a:off x="15047" y="1417"/>
              <a:ext cx="121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1"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T+N</a:t>
              </a:r>
              <a:endParaRPr kumimoji="1"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5512" y="1874"/>
              <a:ext cx="283" cy="498"/>
              <a:chOff x="2602707" y="1751639"/>
              <a:chExt cx="180000" cy="316055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602707" y="1751639"/>
                <a:ext cx="180000" cy="180000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9" name="直线连接符 31"/>
              <p:cNvCxnSpPr/>
              <p:nvPr/>
            </p:nvCxnSpPr>
            <p:spPr>
              <a:xfrm>
                <a:off x="2692707" y="1931639"/>
                <a:ext cx="0" cy="136055"/>
              </a:xfrm>
              <a:prstGeom prst="line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</p:cxnSp>
        </p:grpSp>
      </p:grpSp>
      <p:grpSp>
        <p:nvGrpSpPr>
          <p:cNvPr id="64" name="组合 63"/>
          <p:cNvGrpSpPr/>
          <p:nvPr/>
        </p:nvGrpSpPr>
        <p:grpSpPr>
          <a:xfrm>
            <a:off x="534035" y="3053715"/>
            <a:ext cx="2097405" cy="1517015"/>
            <a:chOff x="556" y="4704"/>
            <a:chExt cx="3303" cy="2389"/>
          </a:xfrm>
        </p:grpSpPr>
        <p:sp>
          <p:nvSpPr>
            <p:cNvPr id="6" name="圆角矩形 5"/>
            <p:cNvSpPr/>
            <p:nvPr/>
          </p:nvSpPr>
          <p:spPr>
            <a:xfrm>
              <a:off x="556" y="4704"/>
              <a:ext cx="3044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</a:t>
              </a:r>
              <a:r>
                <a:rPr kumimoji="1"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kumimoji="1" altLang="zh-CN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迁移服务器准备</a:t>
              </a:r>
              <a:endParaRPr kumimoji="1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8" y="5203"/>
              <a:ext cx="3301" cy="189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负责人：赵富军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1、准备服务器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2、安装CC客户端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3、安装Python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4、安装Git-cc脚本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5、安装Git-bash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163918" y="1587105"/>
            <a:ext cx="1951990" cy="339090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静态视图拉取</a:t>
            </a:r>
            <a:endParaRPr kumimoji="1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173443" y="1907780"/>
            <a:ext cx="2272665" cy="646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负责人：赵富军</a:t>
            </a:r>
          </a:p>
          <a:p>
            <a:r>
              <a:rPr lang="zh-CN" altLang="en-US" dirty="0"/>
              <a:t>协助人：仓库负责人</a:t>
            </a:r>
          </a:p>
          <a:p>
            <a:r>
              <a:rPr lang="zh-CN" altLang="en-US" b="0" dirty="0"/>
              <a:t>获取CC仓库的静态视图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162088" y="2624370"/>
            <a:ext cx="1375410" cy="316865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迁移配置</a:t>
            </a:r>
            <a:endParaRPr kumimoji="1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71613" y="2934885"/>
            <a:ext cx="2303780" cy="10153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负责人：赵富军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初始化git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配置cc要迁移的集成流 ，配置视图路径</a:t>
            </a: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配置视图 和 Gitee仓库地址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3167466" y="3996848"/>
            <a:ext cx="2313305" cy="772160"/>
            <a:chOff x="4785" y="5150"/>
            <a:chExt cx="3643" cy="1216"/>
          </a:xfrm>
        </p:grpSpPr>
        <p:sp>
          <p:nvSpPr>
            <p:cNvPr id="12" name="圆角矩形 11"/>
            <p:cNvSpPr/>
            <p:nvPr/>
          </p:nvSpPr>
          <p:spPr>
            <a:xfrm>
              <a:off x="4785" y="5150"/>
              <a:ext cx="2417" cy="48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推送到Git</a:t>
              </a:r>
              <a:endParaRPr kumimoji="1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800" y="5639"/>
              <a:ext cx="3628" cy="7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负责人：赵富军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git add ；git commit &amp; push</a:t>
              </a: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534670" y="1907280"/>
            <a:ext cx="2096135" cy="8312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负责人：陈婷 </a:t>
            </a:r>
            <a:r>
              <a:rPr lang="zh-CN" altLang="en-US" dirty="0">
                <a:sym typeface="+mn-ea"/>
              </a:rPr>
              <a:t> 王锐</a:t>
            </a:r>
            <a:endParaRPr lang="zh-CN" altLang="en-US" dirty="0"/>
          </a:p>
          <a:p>
            <a:r>
              <a:rPr lang="zh-CN" altLang="en-US" dirty="0"/>
              <a:t>协助人：仓库负责人</a:t>
            </a:r>
          </a:p>
          <a:p>
            <a:r>
              <a:rPr lang="zh-CN" altLang="en-US" b="0" dirty="0"/>
              <a:t>下发信息收集表，并要求仓库负责人完整填写信息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25145" y="1589145"/>
            <a:ext cx="1649095" cy="316865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kumimoji="1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仓库信息收集</a:t>
            </a:r>
            <a:endParaRPr kumimoji="1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957570" y="1589145"/>
            <a:ext cx="2114550" cy="1340485"/>
            <a:chOff x="9277" y="2859"/>
            <a:chExt cx="3330" cy="2111"/>
          </a:xfrm>
        </p:grpSpPr>
        <p:sp>
          <p:nvSpPr>
            <p:cNvPr id="40" name="圆角矩形 39"/>
            <p:cNvSpPr/>
            <p:nvPr/>
          </p:nvSpPr>
          <p:spPr>
            <a:xfrm>
              <a:off x="9277" y="2859"/>
              <a:ext cx="2597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通知复制影响事宜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293" y="3371"/>
              <a:ext cx="3314" cy="159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负责人：陈婷  王锐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下发通知，告诉用户在T时间之后大约3小时内，将设置CC服务为只读状态，不可提交代码；</a:t>
              </a: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9420799" y="1589145"/>
            <a:ext cx="1649143" cy="316937"/>
          </a:xfrm>
          <a:prstGeom prst="roundRect">
            <a:avLst>
              <a:gd name="adj" fmla="val 660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设置Git仓库只读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430324" y="1897190"/>
            <a:ext cx="2104451" cy="64657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负责人：仓库负责人</a:t>
            </a:r>
            <a:endParaRPr lang="zh-CN" altLang="en-US" dirty="0"/>
          </a:p>
          <a:p>
            <a:r>
              <a:rPr lang="zh-CN" altLang="en-US" b="0" dirty="0"/>
              <a:t>打开gitee仓库控制台，设置分支类型『保护分支』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38737" y="2369298"/>
            <a:ext cx="3231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收集不到调研表则无法完成</a:t>
            </a:r>
          </a:p>
        </p:txBody>
      </p:sp>
      <p:cxnSp>
        <p:nvCxnSpPr>
          <p:cNvPr id="14" name="肘形连接符 13"/>
          <p:cNvCxnSpPr>
            <a:stCxn id="50" idx="3"/>
            <a:endCxn id="58" idx="1"/>
          </p:cNvCxnSpPr>
          <p:nvPr/>
        </p:nvCxnSpPr>
        <p:spPr>
          <a:xfrm>
            <a:off x="2630805" y="2322888"/>
            <a:ext cx="540808" cy="1119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8506139" y="82038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>
            <a:stCxn id="45" idx="2"/>
          </p:cNvCxnSpPr>
          <p:nvPr/>
        </p:nvCxnSpPr>
        <p:spPr>
          <a:xfrm flipH="1">
            <a:off x="8647396" y="1849120"/>
            <a:ext cx="23212" cy="422707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箭头 18"/>
          <p:cNvSpPr/>
          <p:nvPr/>
        </p:nvSpPr>
        <p:spPr>
          <a:xfrm>
            <a:off x="7699976" y="3267721"/>
            <a:ext cx="881757" cy="124032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3143601" y="5855480"/>
            <a:ext cx="2313305" cy="956945"/>
            <a:chOff x="4785" y="5150"/>
            <a:chExt cx="3643" cy="1507"/>
          </a:xfrm>
        </p:grpSpPr>
        <p:sp>
          <p:nvSpPr>
            <p:cNvPr id="73" name="圆角矩形 72"/>
            <p:cNvSpPr/>
            <p:nvPr/>
          </p:nvSpPr>
          <p:spPr>
            <a:xfrm>
              <a:off x="4785" y="5150"/>
              <a:ext cx="2997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设置目标Git仓库只读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800" y="5639"/>
              <a:ext cx="3628" cy="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负责人：赵富军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打开gitee仓库控制台，设置分支类型『保护分支』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143601" y="4835827"/>
            <a:ext cx="2313305" cy="956945"/>
            <a:chOff x="4770" y="2889"/>
            <a:chExt cx="3643" cy="1507"/>
          </a:xfrm>
        </p:grpSpPr>
        <p:sp>
          <p:nvSpPr>
            <p:cNvPr id="80" name="圆角矩形 79"/>
            <p:cNvSpPr/>
            <p:nvPr/>
          </p:nvSpPr>
          <p:spPr>
            <a:xfrm>
              <a:off x="4770" y="2889"/>
              <a:ext cx="2166" cy="499"/>
            </a:xfrm>
            <a:prstGeom prst="roundRect">
              <a:avLst>
                <a:gd name="adj" fmla="val 660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kumimoji="1" 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仓库迁移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785" y="3378"/>
              <a:ext cx="3628" cy="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负责人：赵富军</a:t>
              </a: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直接可联通或者通过中转服务器完成源仓库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Git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的迁移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右中括号 10"/>
          <p:cNvSpPr/>
          <p:nvPr/>
        </p:nvSpPr>
        <p:spPr>
          <a:xfrm>
            <a:off x="5456907" y="2099431"/>
            <a:ext cx="182486" cy="2523311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430553" y="3168880"/>
            <a:ext cx="4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highlight>
                  <a:srgbClr val="008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endParaRPr kumimoji="1" lang="zh-CN" altLang="en-US" b="1" dirty="0">
              <a:solidFill>
                <a:schemeClr val="bg1"/>
              </a:solidFill>
              <a:highlight>
                <a:srgbClr val="008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03072" y="520729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highlight>
                  <a:srgbClr val="00008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kumimoji="1" lang="zh-CN" altLang="en-US" b="1" dirty="0">
              <a:solidFill>
                <a:schemeClr val="bg1"/>
              </a:solidFill>
              <a:highlight>
                <a:srgbClr val="00008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55153" y="3027482"/>
            <a:ext cx="48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highlight>
                  <a:srgbClr val="008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endParaRPr kumimoji="1" lang="zh-CN" altLang="en-US" b="1" dirty="0">
              <a:solidFill>
                <a:schemeClr val="bg1"/>
              </a:solidFill>
              <a:highlight>
                <a:srgbClr val="008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8" y="1535821"/>
            <a:ext cx="10376562" cy="418352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3466" y="20091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复制迁移阶段详解</a:t>
            </a:r>
          </a:p>
        </p:txBody>
      </p:sp>
      <p:sp>
        <p:nvSpPr>
          <p:cNvPr id="17" name="右箭头 16"/>
          <p:cNvSpPr/>
          <p:nvPr/>
        </p:nvSpPr>
        <p:spPr>
          <a:xfrm>
            <a:off x="2156178" y="1055904"/>
            <a:ext cx="9237640" cy="6768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24878" y="1195264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19" name="椭圆 18"/>
          <p:cNvSpPr/>
          <p:nvPr/>
        </p:nvSpPr>
        <p:spPr>
          <a:xfrm>
            <a:off x="7250040" y="1165070"/>
            <a:ext cx="440266" cy="428448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</a:p>
        </p:txBody>
      </p:sp>
      <p:sp>
        <p:nvSpPr>
          <p:cNvPr id="20" name="矩形 19"/>
          <p:cNvSpPr/>
          <p:nvPr/>
        </p:nvSpPr>
        <p:spPr>
          <a:xfrm>
            <a:off x="2381956" y="1187648"/>
            <a:ext cx="1316618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</p:txBody>
      </p:sp>
      <p:sp>
        <p:nvSpPr>
          <p:cNvPr id="21" name="矩形 20"/>
          <p:cNvSpPr/>
          <p:nvPr/>
        </p:nvSpPr>
        <p:spPr>
          <a:xfrm>
            <a:off x="4354284" y="1183806"/>
            <a:ext cx="2832604" cy="42844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验证阶段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54198" y="12172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阶段划分：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65916" y="1687601"/>
            <a:ext cx="10080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81954" y="161225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732773" y="1055904"/>
            <a:ext cx="621511" cy="2782765"/>
          </a:xfrm>
          <a:prstGeom prst="roundRect">
            <a:avLst>
              <a:gd name="adj" fmla="val 5368"/>
            </a:avLst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2952</Words>
  <Application>Microsoft Macintosh PowerPoint</Application>
  <PresentationFormat>宽屏</PresentationFormat>
  <Paragraphs>554</Paragraphs>
  <Slides>33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彩虹小标宋</vt:lpstr>
      <vt:lpstr>等线</vt:lpstr>
      <vt:lpstr>等线 Light</vt:lpstr>
      <vt:lpstr>Microsoft YaHei</vt:lpstr>
      <vt:lpstr>Microsoft YaHei</vt:lpstr>
      <vt:lpstr>微软雅黑 Light</vt:lpstr>
      <vt:lpstr>Microsoft YaHei Light</vt:lpstr>
      <vt:lpstr>Arial</vt:lpstr>
      <vt:lpstr>1_Office 主题​​</vt:lpstr>
      <vt:lpstr>代码仓库迁移培训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zchong</dc:creator>
  <cp:lastModifiedBy>appl zhao</cp:lastModifiedBy>
  <cp:revision>1379</cp:revision>
  <dcterms:created xsi:type="dcterms:W3CDTF">2020-09-30T07:07:00Z</dcterms:created>
  <dcterms:modified xsi:type="dcterms:W3CDTF">2021-05-12T08:19:53Z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4FCD4913C6C047109B910F098A2D0EC5</vt:lpwstr>
  </property>
</Properties>
</file>